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58_4C4E40D.xml" ContentType="application/vnd.ms-powerpoint.comments+xml"/>
  <Override PartName="/ppt/comments/modernComment_15C_BB75BCA1.xml" ContentType="application/vnd.ms-powerpoint.comments+xml"/>
  <Override PartName="/ppt/comments/modernComment_16F_51FF3335.xml" ContentType="application/vnd.ms-powerpoint.comments+xml"/>
  <Override PartName="/ppt/comments/modernComment_170_5E467D5D.xml" ContentType="application/vnd.ms-powerpoint.comments+xml"/>
  <Override PartName="/ppt/comments/modernComment_16D_E05A5A59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5E_3A9865B5.xml" ContentType="application/vnd.ms-powerpoint.comments+xml"/>
  <Override PartName="/ppt/notesSlides/notesSlide4.xml" ContentType="application/vnd.openxmlformats-officedocument.presentationml.notesSlide+xml"/>
  <Override PartName="/ppt/comments/modernComment_14E_6DE5FDB5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73_7980DB88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26" r:id="rId5"/>
    <p:sldId id="344" r:id="rId6"/>
    <p:sldId id="346" r:id="rId7"/>
    <p:sldId id="348" r:id="rId8"/>
    <p:sldId id="331" r:id="rId9"/>
    <p:sldId id="366" r:id="rId10"/>
    <p:sldId id="367" r:id="rId11"/>
    <p:sldId id="368" r:id="rId12"/>
    <p:sldId id="365" r:id="rId13"/>
    <p:sldId id="332" r:id="rId14"/>
    <p:sldId id="349" r:id="rId15"/>
    <p:sldId id="350" r:id="rId16"/>
    <p:sldId id="334" r:id="rId17"/>
    <p:sldId id="370" r:id="rId18"/>
    <p:sldId id="369" r:id="rId19"/>
    <p:sldId id="363" r:id="rId20"/>
    <p:sldId id="384" r:id="rId21"/>
    <p:sldId id="371" r:id="rId22"/>
    <p:sldId id="372" r:id="rId23"/>
    <p:sldId id="373" r:id="rId24"/>
    <p:sldId id="374" r:id="rId25"/>
    <p:sldId id="383" r:id="rId26"/>
  </p:sldIdLst>
  <p:sldSz cx="12192000" cy="6858000"/>
  <p:notesSz cx="6858000" cy="9144000"/>
  <p:embeddedFontLst>
    <p:embeddedFont>
      <p:font typeface="Academy Sans Office" panose="020B0503030000000000" pitchFamily="34" charset="0"/>
      <p:regular r:id="rId29"/>
      <p:bold r:id="rId30"/>
      <p:italic r:id="rId31"/>
      <p:boldItalic r:id="rId32"/>
    </p:embeddedFont>
    <p:embeddedFont>
      <p:font typeface="Academy Sans Office Extrabold" panose="020B0903030000000000" pitchFamily="34" charset="0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CDA9363F-019F-4D1D-8704-1ECB6F56FA32}">
          <p14:sldIdLst>
            <p14:sldId id="326"/>
            <p14:sldId id="344"/>
            <p14:sldId id="346"/>
            <p14:sldId id="348"/>
            <p14:sldId id="331"/>
            <p14:sldId id="366"/>
            <p14:sldId id="367"/>
            <p14:sldId id="368"/>
            <p14:sldId id="365"/>
            <p14:sldId id="332"/>
            <p14:sldId id="349"/>
            <p14:sldId id="350"/>
            <p14:sldId id="334"/>
            <p14:sldId id="370"/>
            <p14:sldId id="369"/>
            <p14:sldId id="363"/>
            <p14:sldId id="384"/>
            <p14:sldId id="371"/>
            <p14:sldId id="372"/>
            <p14:sldId id="373"/>
            <p14:sldId id="374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D9852-A2CB-3911-0743-03A37D868776}" name="Anna Brønden Berg" initials="ABB" userId="S::anna.berg@ufst.dk::5cf23d11-4ab9-4dfc-af70-4b9c131469ec" providerId="AD"/>
  <p188:author id="{CE26AB6E-3C48-AD4F-E78C-4F519CC0ED61}" name="Charlotte Toft" initials="CT" userId="S::charlotte.toft@toldst.dk::8519c65f-48f0-4698-a8f2-939c7e28b565" providerId="AD"/>
  <p188:author id="{9A0A408B-0B96-ACE5-8F2E-41E95C0D7D99}" name="Trine Fuglholt Thomsen" initials="TT" userId="S::Trine.Thomsen@toldst.dk::9feb0f8f-e6b0-468d-9ab3-433f47994fee" providerId="AD"/>
  <p188:author id="{5A82C49F-458B-013B-5FB6-C1626F6FFF5E}" name="Peter Smit" initials="PS" userId="S::Peter.Smit@toldst.dk::182781ca-6d78-4afa-a210-cfc378fe4e58" providerId="AD"/>
  <p188:author id="{F7F59DB9-19B1-25C9-F1DF-0F6060DCCA93}" name="Andreas Rosendahl Lausten" initials="ARL" userId="S::Andreas.Lausten@UFST.dk::ce8011c2-6a7e-47ab-b75c-0b60918108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9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7CB33-C905-4D96-A642-F3EF7A3445FE}" v="3" dt="2025-11-19T11:48:31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comments/modernComment_14E_6DE5FD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C54014-6A37-406B-B924-549ABE722F90}" authorId="{F7F59DB9-19B1-25C9-F1DF-0F6060DCCA93}" status="resolved" created="2024-09-24T09:24:02.28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43789237" sldId="334"/>
      <ac:spMk id="6" creationId="{7E44E53F-984F-1C4D-5EF0-0E06A2C97846}"/>
      <ac:txMk cp="106">
        <ac:context len="125" hash="457653536"/>
      </ac:txMk>
    </ac:txMkLst>
    <p188:pos x="1148474" y="737850"/>
    <p188:replyLst>
      <p188:reply id="{25F82ED9-A7D6-407C-B06D-E30527A2FA7A}" authorId="{5A82C49F-458B-013B-5FB6-C1626F6FFF5E}" created="2024-09-26T14:15:31.392">
        <p188:txBody>
          <a:bodyPr/>
          <a:lstStyle/>
          <a:p>
            <a:r>
              <a:rPr lang="da-DK"/>
              <a:t>Helt korrekt. </a:t>
            </a:r>
          </a:p>
        </p188:txBody>
      </p188:reply>
      <p188:reply id="{641BEFA6-89B9-4875-B2FD-C2766B6A3166}" authorId="{5A82C49F-458B-013B-5FB6-C1626F6FFF5E}" created="2024-09-26T14:16:21.094">
        <p188:txBody>
          <a:bodyPr/>
          <a:lstStyle/>
          <a:p>
            <a:r>
              <a:rPr lang="da-DK"/>
              <a:t>Jeg tror det er vigtigt at vælge en fx aftalen med Tyrkiet og så køre den igennem. Hvis I nævner alle Eu's handelsaftaler, så bliver det en meget lang vejledning. </a:t>
            </a:r>
          </a:p>
        </p188:txBody>
      </p188:reply>
      <p188:reply id="{C9802C1C-6B3C-438C-88FC-6DD324413AA3}" authorId="{5A82C49F-458B-013B-5FB6-C1626F6FFF5E}" created="2024-09-26T14:17:50.903">
        <p188:txBody>
          <a:bodyPr/>
          <a:lstStyle/>
          <a:p>
            <a:r>
              <a:rPr lang="da-DK"/>
              <a:t>Alternativt så skal der laves 4-5 forskellige af de her vejledning, men det er nok ikke bestilt. </a:t>
            </a:r>
          </a:p>
        </p188:txBody>
      </p188:reply>
      <p188:reply id="{7217DEB8-2E2A-45CE-8A13-0121BB650859}" authorId="{5A82C49F-458B-013B-5FB6-C1626F6FFF5E}" created="2024-09-26T14:24:53.115">
        <p188:txBody>
          <a:bodyPr/>
          <a:lstStyle/>
          <a:p>
            <a:r>
              <a:rPr lang="da-DK"/>
              <a:t>Vejledningerne kan kopieres og lave hurtigt hvis I får leveret et overblik. </a:t>
            </a:r>
          </a:p>
        </p188:txBody>
      </p188:reply>
    </p188:replyLst>
    <p188:txBody>
      <a:bodyPr/>
      <a:lstStyle/>
      <a:p>
        <a:r>
          <a:rPr lang="da-DK"/>
          <a:t>Det er kun i dette tilfælde at det er fakturanummer - i andre tilfælde eks. 300 (oprindelse) så vil det vel være dokument id på EUR1?</a:t>
        </a:r>
      </a:p>
    </p188:txBody>
  </p188:cm>
</p188:cmLst>
</file>

<file path=ppt/comments/modernComment_158_4C4E4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C4CF01-123C-4DD1-88DB-DFDB0A4D9B69}" authorId="{5A82C49F-458B-013B-5FB6-C1626F6FFF5E}" status="resolved" created="2024-09-26T13:48:54.86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0012301" sldId="344"/>
      <ac:spMk id="9" creationId="{4E8CAEF8-FC46-78FC-3052-53AB3DEC5ACF}"/>
      <ac:txMk cp="0" len="111">
        <ac:context len="330" hash="1419136583"/>
      </ac:txMk>
    </ac:txMkLst>
    <p188:pos x="3272549" y="318750"/>
    <p188:replyLst>
      <p188:reply id="{BDF0B048-F6CC-418A-B28D-D875B8982FBF}" authorId="{5A82C49F-458B-013B-5FB6-C1626F6FFF5E}" created="2024-09-26T13:50:44.232">
        <p188:txBody>
          <a:bodyPr/>
          <a:lstStyle/>
          <a:p>
            <a:r>
              <a:rPr lang="da-DK"/>
              <a:t>Vi har gjort det i denne vejledning på eksport: https://toldst.dk/media/o3lntjuy/vejledning-reeksport-fra-toldoplag.pdf</a:t>
            </a:r>
          </a:p>
        </p188:txBody>
      </p188:reply>
      <p188:reply id="{D60584A1-4967-4E16-A6A3-D7E03D237033}" authorId="{5A82C49F-458B-013B-5FB6-C1626F6FFF5E}" created="2024-09-26T13:50:54.495">
        <p188:txBody>
          <a:bodyPr/>
          <a:lstStyle/>
          <a:p>
            <a:r>
              <a:rPr lang="da-DK"/>
              <a:t>Bemærk at vejledningen viser kun de felter, som er specifikke at udfylde for én, reeksportangivelse (B1-angivelse) fra toldoplag. Der henvises til B1-vejledningen 
”opret angivelse” for de resterende obligatoriske felter. </a:t>
            </a:r>
          </a:p>
        </p188:txBody>
      </p188:reply>
      <p188:reply id="{37B2A729-E76A-47B0-A579-D2785BEFAB6D}" authorId="{5A82C49F-458B-013B-5FB6-C1626F6FFF5E}" created="2024-09-26T14:34:13.223">
        <p188:txBody>
          <a:bodyPr/>
          <a:lstStyle/>
          <a:p>
            <a:r>
              <a:rPr lang="da-DK"/>
              <a:t>Forslag til tekst: Denne vejledning er supplement til fx H1. </a:t>
            </a:r>
          </a:p>
        </p188:txBody>
      </p188:reply>
    </p188:replyLst>
    <p188:txBody>
      <a:bodyPr/>
      <a:lstStyle/>
      <a:p>
        <a:r>
          <a:rPr lang="da-DK"/>
          <a:t>Super god vejledning. Denne vejledning er supplement til H1-vejledningen. Man kan sige at denne vejledning handler om hvad vil du indsætte i fx H1 hvis du gerne vil bruge en handelsaftale og spare nogle penge. Derfor synes jeg, at vi skal have henvist til H1 i en kort tekst. Der er nemlig felter udfyldt i denne vejledning som vi ikke skriver noget om 😊 
</a:t>
        </a:r>
      </a:p>
    </p188:txBody>
  </p188:cm>
  <p188:cm id="{1E757374-8814-4D5E-8682-490FDE36BEAE}" authorId="{9A0A408B-0B96-ACE5-8F2E-41E95C0D7D99}" status="resolved" created="2025-09-09T10:22:02.59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0012301" sldId="344"/>
      <ac:spMk id="11" creationId="{BC51D141-353E-4A30-7DD5-67383E931816}"/>
      <ac:txMk cp="17" len="27">
        <ac:context len="476" hash="2757312534"/>
      </ac:txMk>
    </ac:txMkLst>
    <p188:pos x="2117842" y="543941"/>
    <p188:txBody>
      <a:bodyPr/>
      <a:lstStyle/>
      <a:p>
        <a:r>
          <a:rPr lang="da-DK"/>
          <a:t>Før du kan importere...</a:t>
        </a:r>
      </a:p>
    </p188:txBody>
  </p188:cm>
</p188:cmLst>
</file>

<file path=ppt/comments/modernComment_15C_BB75BC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1FC48D-E523-4BF9-B493-88064E1CB65B}" authorId="{9A0A408B-0B96-ACE5-8F2E-41E95C0D7D99}" status="resolved" created="2024-10-25T09:49:32.65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45055393" sldId="348"/>
      <ac:spMk id="5" creationId="{46BB6780-DB30-32A9-1816-0D843D483444}"/>
      <ac:txMk cp="32">
        <ac:context len="33" hash="2279712829"/>
      </ac:txMk>
    </ac:txMkLst>
    <p188:pos x="9097238" y="227010"/>
    <p188:txBody>
      <a:bodyPr/>
      <a:lstStyle/>
      <a:p>
        <a:r>
          <a:rPr lang="da-DK"/>
          <a:t>Handler det ikke om beregningsoplysninger?</a:t>
        </a:r>
      </a:p>
    </p188:txBody>
  </p188:cm>
</p188:cmLst>
</file>

<file path=ppt/comments/modernComment_15E_3A9865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E35A4D-7B67-44A7-BF50-5E1B644EF400}" authorId="{9A0A408B-0B96-ACE5-8F2E-41E95C0D7D99}" status="resolved" created="2024-10-25T09:45:26.18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3066037" sldId="350"/>
      <ac:spMk id="6" creationId="{7E44E53F-984F-1C4D-5EF0-0E06A2C97846}"/>
      <ac:txMk cp="141" len="72">
        <ac:context len="214" hash="2671713187"/>
      </ac:txMk>
    </ac:txMkLst>
    <p188:pos x="3091073" y="1544968"/>
    <p188:txBody>
      <a:bodyPr/>
      <a:lstStyle/>
      <a:p>
        <a:r>
          <a:rPr lang="da-DK"/>
          <a:t>Er det her et eksempel, eller skal de vælge denne "kode"?</a:t>
        </a:r>
      </a:p>
    </p188:txBody>
  </p188:cm>
</p188:cmLst>
</file>

<file path=ppt/comments/modernComment_16D_E05A5A5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286A998-7BBF-488E-AAC0-B84DA1A4DD99}" authorId="{9A0A408B-0B96-ACE5-8F2E-41E95C0D7D99}" status="resolved" created="2024-10-25T09:51:21.04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64017753" sldId="365"/>
      <ac:spMk id="5" creationId="{05EE7B7E-6988-E7CF-1D79-06A8DA97B719}"/>
      <ac:txMk cp="0" len="27">
        <ac:context len="28" hash="3039962999"/>
      </ac:txMk>
    </ac:txMkLst>
    <p188:pos x="3468921" y="227596"/>
    <p188:txBody>
      <a:bodyPr/>
      <a:lstStyle/>
      <a:p>
        <a:r>
          <a:rPr lang="da-DK"/>
          <a:t>Skal dette ikke være overskriften på de efterfølgende slides.</a:t>
        </a:r>
      </a:p>
    </p188:txBody>
  </p188:cm>
</p188:cmLst>
</file>

<file path=ppt/comments/modernComment_16F_51FF33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BBF811-281D-47EB-8A59-46E73ADE2D06}" authorId="{6B2D9852-A2CB-3911-0743-03A37D868776}" status="resolved" created="2024-09-24T07:41:54.38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75679285" sldId="367"/>
      <ac:spMk id="6" creationId="{7E44E53F-984F-1C4D-5EF0-0E06A2C97846}"/>
      <ac:txMk cp="369">
        <ac:context len="459" hash="4176454643"/>
      </ac:txMk>
    </ac:txMkLst>
    <p188:pos x="1219200" y="2238375"/>
    <p188:replyLst>
      <p188:reply id="{A4DEEFB7-9160-4DFB-B9C0-E6C94F66C766}" authorId="{5A82C49F-458B-013B-5FB6-C1626F6FFF5E}" created="2024-09-26T13:52:13.095">
        <p188:txBody>
          <a:bodyPr/>
          <a:lstStyle/>
          <a:p>
            <a:r>
              <a:rPr lang="da-DK"/>
              <a:t>REX er 200</a:t>
            </a:r>
          </a:p>
        </p188:txBody>
      </p188:reply>
    </p188:replyLst>
    <p188:txBody>
      <a:bodyPr/>
      <a:lstStyle/>
      <a:p>
        <a:r>
          <a:rPr lang="da-DK"/>
          <a:t>Er 400 Rex?</a:t>
        </a:r>
      </a:p>
    </p188:txBody>
  </p188:cm>
  <p188:cm id="{D4588DFA-D2E7-4AE5-8869-57D10AF51A08}" authorId="{F7F59DB9-19B1-25C9-F1DF-0F6060DCCA93}" status="resolved" created="2024-09-24T09:15:34.07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75679285" sldId="367"/>
      <ac:spMk id="6" creationId="{7E44E53F-984F-1C4D-5EF0-0E06A2C97846}"/>
      <ac:txMk cp="369">
        <ac:context len="459" hash="4176454643"/>
      </ac:txMk>
    </ac:txMkLst>
    <p188:pos x="319799" y="2299950"/>
    <p188:txBody>
      <a:bodyPr/>
      <a:lstStyle/>
      <a:p>
        <a:r>
          <a:rPr lang="da-DK"/>
          <a:t>Vi skal ha tilføjet "300 (andre toldpræferencer)" - EUR1 / oprindelse</a:t>
        </a:r>
      </a:p>
    </p188:txBody>
  </p188:cm>
  <p188:cm id="{28744793-9A26-4630-BD32-B71DCCD62444}" authorId="{5A82C49F-458B-013B-5FB6-C1626F6FFF5E}" status="resolved" created="2024-09-26T14:01:21.61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75679285" sldId="367"/>
      <ac:spMk id="6" creationId="{7E44E53F-984F-1C4D-5EF0-0E06A2C97846}"/>
      <ac:txMk cp="123" len="264">
        <ac:context len="459" hash="4176454643"/>
      </ac:txMk>
    </ac:txMkLst>
    <p188:pos x="3358274" y="1861800"/>
    <p188:txBody>
      <a:bodyPr/>
      <a:lstStyle/>
      <a:p>
        <a:r>
          <a:rPr lang="da-DK"/>
          <a:t>Kode 100 viser, at du ikke bruger handelsaftalen. Kode 200 eller 300 indikerer, at du bruger handelsaftalen. Forslag til teksten:  
De mest anvendte præferencekoder er 200 fx (GSP-aftalen) eller 300 fx (EUR1- certifikater) og 400 (Toldunionsaftalen med Tyrkiet). 
Er du i tvivl om hvilken præferenceaftale eller toldunionsaftale EU har indgået, som muligvis kan anvende, så kan du kontakte din eksportør eller bruge nedenstående link. </a:t>
        </a:r>
      </a:p>
    </p188:txBody>
  </p188:cm>
  <p188:cm id="{8E3C38CF-DD60-4AF8-9CDB-3C8CDC3B359B}" authorId="{5A82C49F-458B-013B-5FB6-C1626F6FFF5E}" status="resolved" created="2024-09-26T14:06:12.50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75679285" sldId="367"/>
      <ac:spMk id="6" creationId="{7E44E53F-984F-1C4D-5EF0-0E06A2C97846}"/>
      <ac:txMk cp="63" len="5">
        <ac:context len="459" hash="4176454643"/>
      </ac:txMk>
    </ac:txMkLst>
    <p188:pos x="1462799" y="975975"/>
    <p188:txBody>
      <a:bodyPr/>
      <a:lstStyle/>
      <a:p>
        <a:r>
          <a:rPr lang="da-DK"/>
          <a:t>Forslag: Vælg den korrekt præferencekode. 
Jeg de kender koderne i dag og koderne har stor betydning for opkrævningen, så fint at gøre det lidt bestemt 😊</a:t>
        </a:r>
      </a:p>
    </p188:txBody>
  </p188:cm>
</p188:cmLst>
</file>

<file path=ppt/comments/modernComment_170_5E467D5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6C896E-C680-42D1-B52F-2C1C6D488D6B}" authorId="{F7F59DB9-19B1-25C9-F1DF-0F6060DCCA93}" status="resolved" created="2024-09-24T09:16:31.68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81677917" sldId="368"/>
      <ac:picMk id="9" creationId="{BE9D07C4-0EF7-7359-B195-47D0A3ACEB47}"/>
    </ac:deMkLst>
    <p188:replyLst>
      <p188:reply id="{1FCB3FB0-2B94-492A-B7A8-D790CA578E67}" authorId="{6B2D9852-A2CB-3911-0743-03A37D868776}" created="2024-11-01T08:14:36.534">
        <p188:txBody>
          <a:bodyPr/>
          <a:lstStyle/>
          <a:p>
            <a:r>
              <a:rPr lang="da-DK"/>
              <a:t>Bemærk: 
Vi ved endnu ikke hvornår disse bliver tilføjet til DMS, men billedet bliver opdateret, når præferencekoderne er tilføjet til UI'et.</a:t>
            </a:r>
          </a:p>
        </p188:txBody>
      </p188:reply>
    </p188:replyLst>
    <p188:txBody>
      <a:bodyPr/>
      <a:lstStyle/>
      <a:p>
        <a:r>
          <a:rPr lang="da-DK"/>
          <a:t>Dette kommer nok til at skulle tages om, når 200 og 300 bliver tilføjet</a:t>
        </a:r>
      </a:p>
    </p188:txBody>
  </p188:cm>
</p188:cmLst>
</file>

<file path=ppt/comments/modernComment_173_7980DB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218066-3E98-42AE-BA87-92AF7027439B}" authorId="{9A0A408B-0B96-ACE5-8F2E-41E95C0D7D99}" status="resolved" created="2024-10-25T09:52:48.71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38487944" sldId="371"/>
      <ac:spMk id="5" creationId="{05EE7B7E-6988-E7CF-1D79-06A8DA97B719}"/>
      <ac:txMk cp="0" len="44">
        <ac:context len="45" hash="1999802563"/>
      </ac:txMk>
    </ac:txMkLst>
    <p188:pos x="4980087" y="227596"/>
    <p188:txBody>
      <a:bodyPr/>
      <a:lstStyle/>
      <a:p>
        <a:r>
          <a:rPr lang="da-DK"/>
          <a:t>Samme kommentar som sidste afsnit. Børe dette ikke være overskriften på de efterfølgende slides. Det bliver forvirrende, at de alle hedder det samme.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cademy Sans Office" panose="020B050303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>
                <a:latin typeface="Academy Sans Office" panose="020B0503030000000000" pitchFamily="34" charset="0"/>
              </a:rPr>
              <a:t>‹nr.›</a:t>
            </a:fld>
            <a:endParaRPr lang="en-GB">
              <a:latin typeface="Academy Sans Office" panose="020B0503030000000000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>
                <a:latin typeface="Academy Sans Office" panose="020B0503030000000000" pitchFamily="34" charset="0"/>
              </a:rPr>
              <a:t>19/11/2025</a:t>
            </a:fld>
            <a:endParaRPr lang="en-GB">
              <a:latin typeface="Academy Sans Office" panose="020B0503030000000000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cademy Sans Office" panose="020B0503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="0" i="0">
                <a:latin typeface="Academy Sans Office" panose="020B0503030000000000" pitchFamily="34" charset="0"/>
              </a:defRPr>
            </a:lvl1pPr>
          </a:lstStyle>
          <a:p>
            <a:fld id="{1386E511-D742-4EFE-90B5-C9FC42762E0F}" type="datetimeFigureOut">
              <a:rPr lang="en-GB" smtClean="0"/>
              <a:pPr/>
              <a:t>19/11/2025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latin typeface="Academy Sans Office" panose="020B0503030000000000" pitchFamily="34" charset="0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>
                <a:latin typeface="Academy Sans Office" panose="020B0503030000000000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 b="0" i="0">
                <a:latin typeface="Academy Sans Office" panose="020B0503030000000000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cademy Sans Office" panose="020B0503030000000000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cademy Sans Office" panose="020B0503030000000000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cademy Sans Office" panose="020B0503030000000000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cademy Sans Office" panose="020B0503030000000000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cademy Sans Office" panose="020B05030300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NULL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>
              <a:hlinkClick r:id="rId3" invalidUrl="http://"/>
            </a:endParaRPr>
          </a:p>
          <a:p>
            <a:endParaRPr lang="da-DK"/>
          </a:p>
          <a:p>
            <a:br>
              <a:rPr lang="da-DK">
                <a:hlinkClick r:id="rId4" invalidUrl="http://"/>
              </a:rPr>
            </a:b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27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6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71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2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7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7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9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48E00-A2D7-6EA9-3C4F-6583E221E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89EED4F-268B-3E3F-B262-7571943CD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83C7653-3F8A-8DC1-797F-BC1F5E320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D394F40-780C-FD5D-F616-0F5928065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1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7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41C32-0E6C-61E1-C6E2-C933063F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264" y="286278"/>
            <a:ext cx="12888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525" y="1394807"/>
            <a:ext cx="7321550" cy="2068025"/>
          </a:xfr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5200">
                <a:solidFill>
                  <a:schemeClr val="tx1"/>
                </a:solidFill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7" y="3714750"/>
            <a:ext cx="7323138" cy="8458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cademy Sans Office" panose="020B0604020202020204" pitchFamily="34" charset="0"/>
              <a:buNone/>
              <a:defRPr sz="1800"/>
            </a:lvl1pPr>
            <a:lvl2pPr marL="0" indent="0" algn="l">
              <a:lnSpc>
                <a:spcPct val="100000"/>
              </a:lnSpc>
              <a:buFont typeface="Academy Sans Office" panose="020B0604020202020204" pitchFamily="34" charset="0"/>
              <a:buNone/>
              <a:defRPr sz="2000"/>
            </a:lvl2pPr>
            <a:lvl3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3pPr>
            <a:lvl4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4pPr>
            <a:lvl5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5pPr>
            <a:lvl6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6pPr>
            <a:lvl7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7pPr>
            <a:lvl8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8pPr>
            <a:lvl9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/>
            </a:lvl9pPr>
          </a:lstStyle>
          <a:p>
            <a:r>
              <a:rPr lang="da-DK"/>
              <a:t>Indsæt undertitel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50808B-E263-4FBC-9570-DFE480C0F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51" y="350044"/>
            <a:ext cx="1911644" cy="139462"/>
          </a:xfrm>
        </p:spPr>
        <p:txBody>
          <a:bodyPr vert="horz" wrap="square" rIns="90000" anchor="t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 baseline="0"/>
            </a:lvl2pPr>
            <a:lvl3pPr marL="0" indent="0">
              <a:spcBef>
                <a:spcPts val="0"/>
              </a:spcBef>
              <a:buFontTx/>
              <a:buNone/>
              <a:defRPr sz="900" baseline="0"/>
            </a:lvl3pPr>
            <a:lvl4pPr>
              <a:spcBef>
                <a:spcPts val="0"/>
              </a:spcBef>
              <a:buFontTx/>
              <a:buNone/>
              <a:defRPr sz="900" baseline="0"/>
            </a:lvl4pPr>
            <a:lvl5pPr>
              <a:spcBef>
                <a:spcPts val="0"/>
              </a:spcBef>
              <a:buFontTx/>
              <a:buNone/>
              <a:defRPr sz="900" b="0" baseline="0"/>
            </a:lvl5pPr>
          </a:lstStyle>
          <a:p>
            <a:pPr lvl="0"/>
            <a:r>
              <a:rPr lang="da-DK"/>
              <a:t>Navn, titel, afdeling mv.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97343A0-2427-49D0-86FF-27809155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725" y="350044"/>
            <a:ext cx="1539582" cy="139462"/>
          </a:xfrm>
          <a:prstGeom prst="rect">
            <a:avLst/>
          </a:prstGeom>
        </p:spPr>
        <p:txBody>
          <a:bodyPr vert="horz" wrap="square" tIns="0" rIns="0" bIns="0" anchor="t" anchorCtr="0">
            <a:spAutoFit/>
          </a:bodyPr>
          <a:lstStyle>
            <a:lvl1pPr algn="r">
              <a:lnSpc>
                <a:spcPct val="111000"/>
              </a:lnSpc>
              <a:defRPr sz="90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65A69C-7052-301E-676F-237DB6502F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5898" y="4874291"/>
            <a:ext cx="9737417" cy="67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0" y="591137"/>
            <a:ext cx="11156073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2" y="1187450"/>
            <a:ext cx="11155301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91A603D-F3DB-B1FA-B1BA-70280EFA166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C59367-07A3-B623-7E93-0E8AD6784B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1" y="1872000"/>
            <a:ext cx="3477600" cy="4230337"/>
          </a:xfrm>
          <a:solidFill>
            <a:srgbClr val="E8E2E1"/>
          </a:solidFill>
        </p:spPr>
        <p:txBody>
          <a:bodyPr lIns="90000" tIns="90000" rIns="90000" bIns="9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28F41F1-D827-F932-52BC-90A8981095E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0862" y="1872000"/>
            <a:ext cx="3477600" cy="4229101"/>
          </a:xfrm>
          <a:solidFill>
            <a:srgbClr val="D0D0D8"/>
          </a:solidFill>
        </p:spPr>
        <p:txBody>
          <a:bodyPr lIns="90000" tIns="90000" rIns="90000" bIns="9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C286B0-0D73-B5F6-82E6-662B4144F9E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96261" y="1872000"/>
            <a:ext cx="3477600" cy="4228763"/>
          </a:xfrm>
          <a:solidFill>
            <a:schemeClr val="bg1"/>
          </a:solidFill>
        </p:spPr>
        <p:txBody>
          <a:bodyPr lIns="90000" tIns="90000" rIns="90000" bIns="9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55513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rgbClr val="141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814665"/>
            <a:ext cx="8281987" cy="2039815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Indsæt kapitel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3718762"/>
            <a:ext cx="5399087" cy="87609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cademy Sans Office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cademy Sans Office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cademy Sans Office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/>
              <a:t>Tilføj underoverskrift</a:t>
            </a:r>
          </a:p>
        </p:txBody>
      </p:sp>
      <p:pic>
        <p:nvPicPr>
          <p:cNvPr id="8" name="Billede 7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791D7022-25A6-E39E-E295-3D69F2C6F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" y="6379200"/>
            <a:ext cx="176784" cy="16459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EFADBDA-48BC-7E4B-19C2-F5A2F153D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6" y="3090015"/>
            <a:ext cx="2373888" cy="268785"/>
          </a:xfrm>
          <a:prstGeom prst="rect">
            <a:avLst/>
          </a:prstGeom>
        </p:spPr>
      </p:pic>
      <p:sp>
        <p:nvSpPr>
          <p:cNvPr id="4" name="Pladsholder til slidenummer 2" hidden="1">
            <a:extLst>
              <a:ext uri="{FF2B5EF4-FFF2-40B4-BE49-F238E27FC236}">
                <a16:creationId xmlns:a16="http://schemas.microsoft.com/office/drawing/2014/main" id="{BB32A262-B59E-F7D6-BC10-E0CCED9FC2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ACAAAF4-0464-AF73-04F8-0EED1E3BF3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B0A69D-AC75-5A63-189A-CE29853537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814665"/>
            <a:ext cx="8281987" cy="2039815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Tilføj delemne til kapitel</a:t>
            </a:r>
          </a:p>
        </p:txBody>
      </p:sp>
      <p:pic>
        <p:nvPicPr>
          <p:cNvPr id="2" name="Billede 1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98D6D944-20D6-FD69-55F6-A7DB84C1E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" y="6379200"/>
            <a:ext cx="176784" cy="164592"/>
          </a:xfrm>
          <a:prstGeom prst="rect">
            <a:avLst/>
          </a:prstGeom>
        </p:spPr>
      </p:pic>
      <p:sp>
        <p:nvSpPr>
          <p:cNvPr id="3" name="Pladsholder til slidenummer 2" hidden="1">
            <a:extLst>
              <a:ext uri="{FF2B5EF4-FFF2-40B4-BE49-F238E27FC236}">
                <a16:creationId xmlns:a16="http://schemas.microsoft.com/office/drawing/2014/main" id="{6C67EFAC-E92B-35D4-682F-BA84E1732B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879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 grafik -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23AE5DC-7995-4788-C2A2-B65AE2F4E361}"/>
              </a:ext>
            </a:extLst>
          </p:cNvPr>
          <p:cNvSpPr/>
          <p:nvPr userDrawn="1"/>
        </p:nvSpPr>
        <p:spPr>
          <a:xfrm>
            <a:off x="6273600" y="0"/>
            <a:ext cx="5918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5400000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5399087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F9072F-8116-26A6-242E-09DBF1368E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0" y="1871663"/>
            <a:ext cx="5396625" cy="42303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100FAAD-1AEB-E9D6-DE10-A58A282F0A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9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 grafik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23AE5DC-7995-4788-C2A2-B65AE2F4E361}"/>
              </a:ext>
            </a:extLst>
          </p:cNvPr>
          <p:cNvSpPr/>
          <p:nvPr userDrawn="1"/>
        </p:nvSpPr>
        <p:spPr>
          <a:xfrm>
            <a:off x="6273600" y="0"/>
            <a:ext cx="5918400" cy="6858000"/>
          </a:xfrm>
          <a:prstGeom prst="rect">
            <a:avLst/>
          </a:prstGeom>
          <a:solidFill>
            <a:srgbClr val="D0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5400000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5399087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7CB5A8-980C-F694-B6CF-8167B5933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0" y="1871663"/>
            <a:ext cx="5396625" cy="42303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F03AA00-D4B5-0C35-A5B0-562376EAA7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6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FAEF609-0481-8D26-4DC6-450D422F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5400000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7" name="Pladsholder til tekst 9">
            <a:extLst>
              <a:ext uri="{FF2B5EF4-FFF2-40B4-BE49-F238E27FC236}">
                <a16:creationId xmlns:a16="http://schemas.microsoft.com/office/drawing/2014/main" id="{B4176906-4204-87C6-74EE-82097A8DF9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5399087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11CEBF-5348-1D8E-83C1-57886DEBC5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0" y="1871663"/>
            <a:ext cx="5396625" cy="42303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/>
              <a:t>Klik for at tilføje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91C9CB39-7F3C-7CBC-D391-2E4F430F01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13" y="0"/>
            <a:ext cx="5919787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tIns="648000" anchor="ctr"/>
          <a:lstStyle>
            <a:lvl1pPr marL="0" indent="0" algn="ctr">
              <a:buNone/>
              <a:defRPr/>
            </a:lvl1pPr>
          </a:lstStyle>
          <a:p>
            <a:r>
              <a:rPr lang="da-DK"/>
              <a:t>Klik for at indsætte foto</a:t>
            </a:r>
          </a:p>
        </p:txBody>
      </p:sp>
      <p:sp>
        <p:nvSpPr>
          <p:cNvPr id="3" name="Pladsholder til slidenummer 2" hidden="1">
            <a:extLst>
              <a:ext uri="{FF2B5EF4-FFF2-40B4-BE49-F238E27FC236}">
                <a16:creationId xmlns:a16="http://schemas.microsoft.com/office/drawing/2014/main" id="{C28F525B-7DD7-3D60-7F8A-4A69006205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67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-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11157722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11156950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E3ADFBF-40DF-0969-20EC-CC106BE199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6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- blå">
    <p:bg>
      <p:bgPr>
        <a:solidFill>
          <a:srgbClr val="D0D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11157662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11156890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3C9AA7D-DE35-EA34-CB75-267FBC70EF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6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38ACC-B394-74C6-E6B3-C07CA14F4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1" y="591137"/>
            <a:ext cx="11157662" cy="522000"/>
          </a:xfrm>
        </p:spPr>
        <p:txBody>
          <a:bodyPr/>
          <a:lstStyle>
            <a:lvl1pPr>
              <a:defRPr>
                <a:latin typeface="Academy Sans Office Extrabold" panose="020B0903030000000000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A523F30-C7FB-4D03-3647-75FB27BD1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187450"/>
            <a:ext cx="11156890" cy="37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8A68E8C-5A14-4606-B24F-7413A9CDDB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0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591138"/>
            <a:ext cx="11157663" cy="8982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00" y="1871663"/>
            <a:ext cx="11157663" cy="4230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Indsæt punkt</a:t>
            </a:r>
          </a:p>
          <a:p>
            <a:pPr lvl="1"/>
            <a:r>
              <a:rPr lang="da-DK" noProof="0"/>
              <a:t>Punkt niveau 2</a:t>
            </a:r>
          </a:p>
          <a:p>
            <a:pPr lvl="2"/>
            <a:r>
              <a:rPr lang="da-DK" noProof="0"/>
              <a:t>Punkt niveau 3</a:t>
            </a:r>
          </a:p>
          <a:p>
            <a:pPr lvl="3"/>
            <a:r>
              <a:rPr lang="da-DK" noProof="0"/>
              <a:t>4</a:t>
            </a:r>
          </a:p>
          <a:p>
            <a:pPr lvl="4"/>
            <a:r>
              <a:rPr lang="da-DK" noProof="0"/>
              <a:t>5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  <a:p>
            <a:pPr lvl="1"/>
            <a:endParaRPr lang="da-DK" noProof="0"/>
          </a:p>
        </p:txBody>
      </p:sp>
      <p:grpSp>
        <p:nvGrpSpPr>
          <p:cNvPr id="2" name="Grid" hidden="1">
            <a:extLst>
              <a:ext uri="{FF2B5EF4-FFF2-40B4-BE49-F238E27FC236}">
                <a16:creationId xmlns:a16="http://schemas.microsoft.com/office/drawing/2014/main" id="{D9DA0217-DDBA-42D8-BFEA-C711061869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A61A5F-B6DF-45B8-896B-33FF532A5490}"/>
                </a:ext>
              </a:extLst>
            </p:cNvPr>
            <p:cNvSpPr/>
            <p:nvPr userDrawn="1"/>
          </p:nvSpPr>
          <p:spPr>
            <a:xfrm>
              <a:off x="0" y="0"/>
              <a:ext cx="540000" cy="6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45933D-D26B-4871-9F0D-F4CC697CA5CF}"/>
                </a:ext>
              </a:extLst>
            </p:cNvPr>
            <p:cNvSpPr/>
            <p:nvPr userDrawn="1"/>
          </p:nvSpPr>
          <p:spPr>
            <a:xfrm>
              <a:off x="11652000" y="6102000"/>
              <a:ext cx="54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F98958-2557-4BE5-95DA-04CE7AEF4586}"/>
                </a:ext>
              </a:extLst>
            </p:cNvPr>
            <p:cNvSpPr/>
            <p:nvPr userDrawn="1"/>
          </p:nvSpPr>
          <p:spPr>
            <a:xfrm flipV="1">
              <a:off x="1136000" y="1115999"/>
              <a:ext cx="36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D6A944-E535-4B7C-B906-9F3806682A31}"/>
                </a:ext>
              </a:extLst>
            </p:cNvPr>
            <p:cNvSpPr/>
            <p:nvPr userDrawn="1"/>
          </p:nvSpPr>
          <p:spPr>
            <a:xfrm flipV="1">
              <a:off x="209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DAD70B-D79A-4858-851E-7B49F1F95198}"/>
                </a:ext>
              </a:extLst>
            </p:cNvPr>
            <p:cNvSpPr/>
            <p:nvPr userDrawn="1"/>
          </p:nvSpPr>
          <p:spPr>
            <a:xfrm flipV="1">
              <a:off x="304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B331D0-FEB9-4D2D-8004-762C2E119007}"/>
                </a:ext>
              </a:extLst>
            </p:cNvPr>
            <p:cNvSpPr/>
            <p:nvPr userDrawn="1"/>
          </p:nvSpPr>
          <p:spPr>
            <a:xfrm flipV="1">
              <a:off x="400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5949D6-F9B8-4C31-9E7D-D7A8658AEE36}"/>
                </a:ext>
              </a:extLst>
            </p:cNvPr>
            <p:cNvSpPr/>
            <p:nvPr userDrawn="1"/>
          </p:nvSpPr>
          <p:spPr>
            <a:xfrm flipV="1">
              <a:off x="496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ED0853-D766-41A3-82DC-907300F2E4F9}"/>
                </a:ext>
              </a:extLst>
            </p:cNvPr>
            <p:cNvSpPr/>
            <p:nvPr userDrawn="1"/>
          </p:nvSpPr>
          <p:spPr>
            <a:xfrm flipV="1">
              <a:off x="591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906748-FD2B-4C9F-8C47-188489A17A75}"/>
                </a:ext>
              </a:extLst>
            </p:cNvPr>
            <p:cNvSpPr/>
            <p:nvPr userDrawn="1"/>
          </p:nvSpPr>
          <p:spPr>
            <a:xfrm flipV="1">
              <a:off x="687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753919-057A-46F5-BAE9-8427341C6BF4}"/>
                </a:ext>
              </a:extLst>
            </p:cNvPr>
            <p:cNvSpPr/>
            <p:nvPr userDrawn="1"/>
          </p:nvSpPr>
          <p:spPr>
            <a:xfrm flipV="1">
              <a:off x="782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F0372E-1B27-48BB-8296-72A14978DC99}"/>
                </a:ext>
              </a:extLst>
            </p:cNvPr>
            <p:cNvSpPr/>
            <p:nvPr userDrawn="1"/>
          </p:nvSpPr>
          <p:spPr>
            <a:xfrm flipV="1">
              <a:off x="878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B14FB1-4F65-449B-8EEC-0D06182E37D0}"/>
                </a:ext>
              </a:extLst>
            </p:cNvPr>
            <p:cNvSpPr/>
            <p:nvPr userDrawn="1"/>
          </p:nvSpPr>
          <p:spPr>
            <a:xfrm flipV="1">
              <a:off x="974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5217D4-9E07-420F-BDEF-B8FC8DD76716}"/>
                </a:ext>
              </a:extLst>
            </p:cNvPr>
            <p:cNvSpPr/>
            <p:nvPr userDrawn="1"/>
          </p:nvSpPr>
          <p:spPr>
            <a:xfrm flipV="1">
              <a:off x="1069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b="0" i="0" noProof="0">
                <a:latin typeface="Academy Sans Office" panose="020B0503030000000000" pitchFamily="34" charset="0"/>
              </a:endParaRPr>
            </a:p>
          </p:txBody>
        </p:sp>
      </p:grp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D5E8D499-BF45-4542-7A2D-1C3567526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1738" y="6429295"/>
            <a:ext cx="1584325" cy="1394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‹nr.›</a:t>
            </a:fld>
            <a:endParaRPr lang="da-DK">
              <a:latin typeface="Academy Sans Office" panose="020B0503030000000000" pitchFamily="34" charset="0"/>
            </a:endParaRPr>
          </a:p>
        </p:txBody>
      </p:sp>
      <p:pic>
        <p:nvPicPr>
          <p:cNvPr id="57" name="Billede 56" descr="Et billede, der indeholder tekst, lys&#10;&#10;Automatisk genereret beskrivelse">
            <a:extLst>
              <a:ext uri="{FF2B5EF4-FFF2-40B4-BE49-F238E27FC236}">
                <a16:creationId xmlns:a16="http://schemas.microsoft.com/office/drawing/2014/main" id="{46703405-D54C-5FF0-6075-0C5EE12C3E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" y="6379200"/>
            <a:ext cx="176784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84" r:id="rId3"/>
    <p:sldLayoutId id="2147483773" r:id="rId4"/>
    <p:sldLayoutId id="2147483774" r:id="rId5"/>
    <p:sldLayoutId id="2147483783" r:id="rId6"/>
    <p:sldLayoutId id="2147483776" r:id="rId7"/>
    <p:sldLayoutId id="2147483779" r:id="rId8"/>
    <p:sldLayoutId id="2147483780" r:id="rId9"/>
    <p:sldLayoutId id="2147483782" r:id="rId10"/>
  </p:sldLayoutIdLst>
  <p:hf hdr="0" ft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cademy Sans Office Extrabold" panose="020B0903030000000000" pitchFamily="34" charset="0"/>
          <a:ea typeface="+mj-ea"/>
          <a:cs typeface="+mj-cs"/>
        </a:defRPr>
      </a:lvl1pPr>
    </p:titleStyle>
    <p:bodyStyle>
      <a:lvl1pPr marL="285750" indent="-285750" algn="l" defTabSz="432000" rtl="0" eaLnBrk="1" latinLnBrk="0" hangingPunct="1">
        <a:lnSpc>
          <a:spcPct val="111000"/>
        </a:lnSpc>
        <a:spcBef>
          <a:spcPts val="0"/>
        </a:spcBef>
        <a:buFont typeface="Academy Sans Office" panose="020B0604020202020204" pitchFamily="34" charset="0"/>
        <a:buChar char="•"/>
        <a:defRPr sz="15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00400" indent="-216000" algn="l" defTabSz="914400" rtl="0" eaLnBrk="1" latinLnBrk="0" hangingPunct="1">
        <a:lnSpc>
          <a:spcPct val="111000"/>
        </a:lnSpc>
        <a:spcBef>
          <a:spcPts val="0"/>
        </a:spcBef>
        <a:spcAft>
          <a:spcPts val="0"/>
        </a:spcAft>
        <a:buClr>
          <a:srgbClr val="14143C"/>
        </a:buClr>
        <a:buSzPct val="100000"/>
        <a:buFont typeface="Academy Sans Office" panose="020B0503030000000000" pitchFamily="34" charset="0"/>
        <a:buChar char="-"/>
        <a:tabLst/>
        <a:defRPr sz="1500" b="0" i="0" kern="1200" spc="0" baseline="0">
          <a:solidFill>
            <a:schemeClr val="tx1"/>
          </a:solidFill>
          <a:latin typeface="Academy Sans Office" panose="020B0503030000000000" pitchFamily="34" charset="0"/>
          <a:ea typeface="+mn-ea"/>
          <a:cs typeface="+mn-cs"/>
        </a:defRPr>
      </a:lvl2pPr>
      <a:lvl3pPr marL="784800" indent="-284400" algn="l" defTabSz="914400" rtl="0" eaLnBrk="1" latinLnBrk="0" hangingPunct="1">
        <a:lnSpc>
          <a:spcPct val="111000"/>
        </a:lnSpc>
        <a:spcBef>
          <a:spcPts val="0"/>
        </a:spcBef>
        <a:buClr>
          <a:srgbClr val="B8B8C4"/>
        </a:buClr>
        <a:buFont typeface="Academy Sans Office" panose="020B0503030000000000" pitchFamily="34" charset="0"/>
        <a:buChar char="•"/>
        <a:defRPr sz="15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84400" algn="l" defTabSz="914400" rtl="0" eaLnBrk="1" latinLnBrk="0" hangingPunct="1">
        <a:lnSpc>
          <a:spcPct val="100000"/>
        </a:lnSpc>
        <a:spcBef>
          <a:spcPts val="0"/>
        </a:spcBef>
        <a:buClr>
          <a:srgbClr val="B8B8C4"/>
        </a:buClr>
        <a:buSzPct val="100000"/>
        <a:buFont typeface="Academy Sans Office" panose="020B0503030000000000" pitchFamily="34" charset="0"/>
        <a:buChar char="•"/>
        <a:defRPr sz="15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784800" indent="-285750" algn="l" defTabSz="914400" rtl="0" eaLnBrk="1" latinLnBrk="0" hangingPunct="1">
        <a:lnSpc>
          <a:spcPct val="111000"/>
        </a:lnSpc>
        <a:spcBef>
          <a:spcPts val="0"/>
        </a:spcBef>
        <a:buClr>
          <a:srgbClr val="B8B8C4"/>
        </a:buClr>
        <a:buSzPct val="100000"/>
        <a:buFont typeface="Academy Sans Office" panose="020B0503030000000000" pitchFamily="34" charset="0"/>
        <a:buChar char="•"/>
        <a:tabLst/>
        <a:defRPr sz="15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784800" indent="-284400" algn="l" defTabSz="914400" rtl="0" eaLnBrk="1" latinLnBrk="0" hangingPunct="1">
        <a:lnSpc>
          <a:spcPct val="100000"/>
        </a:lnSpc>
        <a:spcBef>
          <a:spcPts val="0"/>
        </a:spcBef>
        <a:buClr>
          <a:srgbClr val="B8B8C4"/>
        </a:buClr>
        <a:buSzPct val="100000"/>
        <a:buFont typeface="Academy Sans Office" panose="020B0503030000000000" pitchFamily="34" charset="0"/>
        <a:buChar char="•"/>
        <a:tabLst/>
        <a:defRPr lang="da-DK" sz="1500" b="0" i="0" kern="1200" spc="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84800" indent="-284400" algn="l" defTabSz="914400" rtl="0" eaLnBrk="1" latinLnBrk="0" hangingPunct="1">
        <a:lnSpc>
          <a:spcPct val="100000"/>
        </a:lnSpc>
        <a:spcBef>
          <a:spcPts val="0"/>
        </a:spcBef>
        <a:buClr>
          <a:srgbClr val="B8B8C4"/>
        </a:buClr>
        <a:buSzPct val="100000"/>
        <a:buFont typeface="Academy Sans Office" panose="020B0503030000000000" pitchFamily="34" charset="0"/>
        <a:buChar char="•"/>
        <a:tabLst/>
        <a:defRPr lang="da-DK" sz="1500" b="0" i="0" kern="1200" spc="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84800" indent="-284400" algn="l" defTabSz="914400" rtl="0" eaLnBrk="1" latinLnBrk="0" hangingPunct="1">
        <a:lnSpc>
          <a:spcPct val="100000"/>
        </a:lnSpc>
        <a:spcBef>
          <a:spcPts val="0"/>
        </a:spcBef>
        <a:buClr>
          <a:srgbClr val="B8B8C4"/>
        </a:buClr>
        <a:buFont typeface="Academy Sans Office" panose="020B0503030000000000" pitchFamily="34" charset="0"/>
        <a:buChar char="•"/>
        <a:tabLst/>
        <a:defRPr lang="en-GB" sz="1500" b="0" kern="1200" spc="1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784800" indent="-284400" algn="l" defTabSz="914400" rtl="0" eaLnBrk="1" latinLnBrk="0" hangingPunct="1">
        <a:lnSpc>
          <a:spcPct val="100000"/>
        </a:lnSpc>
        <a:spcBef>
          <a:spcPts val="0"/>
        </a:spcBef>
        <a:buClr>
          <a:srgbClr val="B8B8C4"/>
        </a:buClr>
        <a:buFont typeface="Academy Sans Office" panose="020B0503030000000000" pitchFamily="34" charset="0"/>
        <a:buChar char="•"/>
        <a:tabLst/>
        <a:defRPr sz="15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00" userDrawn="1">
          <p15:clr>
            <a:srgbClr val="F26B43"/>
          </p15:clr>
        </p15:guide>
        <p15:guide id="2" pos="1534" userDrawn="1">
          <p15:clr>
            <a:srgbClr val="F26B43"/>
          </p15:clr>
        </p15:guide>
        <p15:guide id="3" orient="horz" pos="4126" userDrawn="1">
          <p15:clr>
            <a:srgbClr val="547EBF"/>
          </p15:clr>
        </p15:guide>
        <p15:guide id="5" pos="1912" userDrawn="1">
          <p15:clr>
            <a:srgbClr val="F26B43"/>
          </p15:clr>
        </p15:guide>
        <p15:guide id="7" pos="2516" userDrawn="1">
          <p15:clr>
            <a:srgbClr val="F26B43"/>
          </p15:clr>
        </p15:guide>
        <p15:guide id="8" pos="2742" userDrawn="1">
          <p15:clr>
            <a:srgbClr val="F26B43"/>
          </p15:clr>
        </p15:guide>
        <p15:guide id="9" pos="3122" userDrawn="1">
          <p15:clr>
            <a:srgbClr val="F26B43"/>
          </p15:clr>
        </p15:guide>
        <p15:guide id="10" pos="3348" userDrawn="1">
          <p15:clr>
            <a:srgbClr val="F26B43"/>
          </p15:clr>
        </p15:guide>
        <p15:guide id="11" pos="3726" userDrawn="1">
          <p15:clr>
            <a:srgbClr val="547EBF"/>
          </p15:clr>
        </p15:guide>
        <p15:guide id="12" pos="3954" userDrawn="1">
          <p15:clr>
            <a:srgbClr val="547EBF"/>
          </p15:clr>
        </p15:guide>
        <p15:guide id="13" pos="4332" userDrawn="1">
          <p15:clr>
            <a:srgbClr val="F26B43"/>
          </p15:clr>
        </p15:guide>
        <p15:guide id="14" pos="4560" userDrawn="1">
          <p15:clr>
            <a:srgbClr val="F26B43"/>
          </p15:clr>
        </p15:guide>
        <p15:guide id="15" pos="4938" userDrawn="1">
          <p15:clr>
            <a:srgbClr val="F26B43"/>
          </p15:clr>
        </p15:guide>
        <p15:guide id="16" pos="5164" userDrawn="1">
          <p15:clr>
            <a:srgbClr val="F26B43"/>
          </p15:clr>
        </p15:guide>
        <p15:guide id="17" pos="5542" userDrawn="1">
          <p15:clr>
            <a:srgbClr val="F26B43"/>
          </p15:clr>
        </p15:guide>
        <p15:guide id="18" pos="5768" userDrawn="1">
          <p15:clr>
            <a:srgbClr val="F26B43"/>
          </p15:clr>
        </p15:guide>
        <p15:guide id="19" pos="6146" userDrawn="1">
          <p15:clr>
            <a:srgbClr val="F26B43"/>
          </p15:clr>
        </p15:guide>
        <p15:guide id="20" pos="6374" userDrawn="1">
          <p15:clr>
            <a:srgbClr val="F26B43"/>
          </p15:clr>
        </p15:guide>
        <p15:guide id="21" pos="6752" userDrawn="1">
          <p15:clr>
            <a:srgbClr val="F26B43"/>
          </p15:clr>
        </p15:guide>
        <p15:guide id="22" pos="6980" userDrawn="1">
          <p15:clr>
            <a:srgbClr val="F26B43"/>
          </p15:clr>
        </p15:guide>
        <p15:guide id="23" pos="702" userDrawn="1">
          <p15:clr>
            <a:srgbClr val="F26B43"/>
          </p15:clr>
        </p15:guide>
        <p15:guide id="24" pos="928" userDrawn="1">
          <p15:clr>
            <a:srgbClr val="F26B43"/>
          </p15:clr>
        </p15:guide>
        <p15:guide id="26" orient="horz" pos="1179" userDrawn="1">
          <p15:clr>
            <a:srgbClr val="547EBF"/>
          </p15:clr>
        </p15:guide>
        <p15:guide id="30" orient="horz" pos="408" userDrawn="1">
          <p15:clr>
            <a:srgbClr val="547EBF"/>
          </p15:clr>
        </p15:guide>
        <p15:guide id="31" pos="7355" userDrawn="1">
          <p15:clr>
            <a:srgbClr val="547EBF"/>
          </p15:clr>
        </p15:guide>
        <p15:guide id="32" orient="horz" pos="3843" userDrawn="1">
          <p15:clr>
            <a:srgbClr val="547EBF"/>
          </p15:clr>
        </p15:guide>
        <p15:guide id="33" pos="326" userDrawn="1">
          <p15:clr>
            <a:srgbClr val="547EBF"/>
          </p15:clr>
        </p15:guide>
        <p15:guide id="35" pos="2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5E_3A9865B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E_6DE5FDB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73_7980DB8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8_4C4E40D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toldst.dk/erhverv/blanketter-og-koder/koder/praeferencedokumentationskoder-og-tekster" TargetMode="External"/><Relationship Id="rId5" Type="http://schemas.openxmlformats.org/officeDocument/2006/relationships/hyperlink" Target="https://toldst.dk/erhverv/handelsaftaler/praeferencedokumentation-for-importoerer" TargetMode="External"/><Relationship Id="rId4" Type="http://schemas.openxmlformats.org/officeDocument/2006/relationships/hyperlink" Target="https://toldst.dk/erhverv/toldsystemer/dms/vejledninger-til-dms-onlin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5C_BB75BCA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6F_51FF333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oldst.dk/erhverv/handelsaftaler/praeferencedokumentation-for-importoer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70_5E467D5D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D_E05A5A5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388393-1C9A-C976-05E9-5AC09316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004B300-8255-6A97-9517-9EA11E238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4" y="1394807"/>
            <a:ext cx="8710365" cy="2068025"/>
          </a:xfrm>
        </p:spPr>
        <p:txBody>
          <a:bodyPr>
            <a:normAutofit/>
          </a:bodyPr>
          <a:lstStyle/>
          <a:p>
            <a:br>
              <a:rPr lang="da-DK" dirty="0">
                <a:latin typeface="Academy Sans Office Extrabold"/>
              </a:rPr>
            </a:br>
            <a:br>
              <a:rPr lang="da-DK" dirty="0">
                <a:latin typeface="Academy Sans Office Extrabold"/>
              </a:rPr>
            </a:br>
            <a:r>
              <a:rPr lang="da-DK" dirty="0">
                <a:latin typeface="Academy Sans Office Extrabold"/>
              </a:rPr>
              <a:t>Præferencedokumentation</a:t>
            </a:r>
            <a:endParaRPr lang="da-DK" dirty="0"/>
          </a:p>
        </p:txBody>
      </p:sp>
      <p:sp>
        <p:nvSpPr>
          <p:cNvPr id="10" name="Undertitel 9">
            <a:extLst>
              <a:ext uri="{FF2B5EF4-FFF2-40B4-BE49-F238E27FC236}">
                <a16:creationId xmlns:a16="http://schemas.microsoft.com/office/drawing/2014/main" id="{DB2791F2-1583-73AB-33A5-4EF4528F5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Opdateret 19. november 2025</a:t>
            </a:r>
            <a:endParaRPr lang="en-US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040E038-3E24-733E-BADA-C6AC23D4C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E84DE63F-90AC-A9D6-2214-B5CDB2E7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173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58272E4-DB38-11B3-618C-A379D545A34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5492" y="1873494"/>
            <a:ext cx="7951907" cy="4232285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1</a:t>
            </a:r>
          </a:p>
          <a:p>
            <a:pPr marL="0" indent="0">
              <a:buNone/>
            </a:pPr>
            <a:r>
              <a:rPr lang="da-DK" sz="1200" dirty="0"/>
              <a:t>Klik på </a:t>
            </a:r>
            <a:r>
              <a:rPr lang="da-DK" sz="1200" b="1" dirty="0"/>
              <a:t>Varepost 1</a:t>
            </a:r>
            <a:r>
              <a:rPr lang="da-DK" sz="1200" dirty="0"/>
              <a:t>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Du kan nu se en række forskellige grupper.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Klik på </a:t>
            </a:r>
            <a:r>
              <a:rPr lang="da-DK" sz="1200" b="1" dirty="0"/>
              <a:t>Gruppe 12 Henvisninger til angivelser, dokumenter, certifikater og bevillinger</a:t>
            </a:r>
            <a:r>
              <a:rPr lang="da-DK" sz="1200" dirty="0"/>
              <a:t> for at udfylde varens præferencedokumentation.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2C0DCE0F-02CA-44DA-F871-80F515FF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395990"/>
            <a:ext cx="11434853" cy="522000"/>
          </a:xfrm>
        </p:spPr>
        <p:txBody>
          <a:bodyPr>
            <a:noAutofit/>
          </a:bodyPr>
          <a:lstStyle/>
          <a:p>
            <a:r>
              <a:rPr lang="da-DK" sz="3200" dirty="0">
                <a:latin typeface="Academy Sans Office Extrabold"/>
              </a:rPr>
              <a:t>Gruppe 12: Henvisninger til angivelser, dokumenter og bevillinger</a:t>
            </a:r>
            <a:endParaRPr lang="da-DK" sz="3200" b="0" dirty="0" err="1">
              <a:latin typeface="Academy Sans Office Extrabold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9CBD25-EB2C-110B-870C-2B6DC3476395}"/>
              </a:ext>
            </a:extLst>
          </p:cNvPr>
          <p:cNvSpPr/>
          <p:nvPr/>
        </p:nvSpPr>
        <p:spPr>
          <a:xfrm>
            <a:off x="4206581" y="3563797"/>
            <a:ext cx="7533843" cy="1980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56573F-1FFF-B947-1970-B60BBC3714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405" y="1345425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</a:t>
            </a:r>
            <a:r>
              <a:rPr lang="da-DK" dirty="0"/>
              <a:t>1/8</a:t>
            </a:r>
            <a:endParaRPr lang="da-D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0502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8470AE-25DD-684B-1B8F-216B0EDA0A52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5492" y="1868924"/>
            <a:ext cx="7541600" cy="4234914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2</a:t>
            </a:r>
          </a:p>
          <a:p>
            <a:pPr marL="0" indent="0">
              <a:buNone/>
            </a:pPr>
            <a:r>
              <a:rPr lang="da-DK" sz="1200" dirty="0"/>
              <a:t>Du er nu på </a:t>
            </a:r>
            <a:r>
              <a:rPr lang="da-DK" sz="1200" b="1" dirty="0"/>
              <a:t>Gruppe 12 Henvisninger til angivelser, dokumenter, certifikater og bevillinger.</a:t>
            </a: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Klik på </a:t>
            </a:r>
            <a:r>
              <a:rPr lang="da-DK" sz="1200" b="1" dirty="0"/>
              <a:t>+</a:t>
            </a:r>
            <a:r>
              <a:rPr lang="da-DK" sz="1200" dirty="0"/>
              <a:t> ud for </a:t>
            </a:r>
            <a:r>
              <a:rPr lang="da-DK" sz="1200" b="1" dirty="0"/>
              <a:t>Supplerende dokumentation (12 03 000 000)</a:t>
            </a:r>
            <a:r>
              <a:rPr lang="da-DK" sz="1200" dirty="0"/>
              <a:t>, hvis der er relevant præferencedokumentation. Dette svarer til rubrik 44.2.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2C0DCE0F-02CA-44DA-F871-80F515FF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395991"/>
            <a:ext cx="11156073" cy="522000"/>
          </a:xfrm>
        </p:spPr>
        <p:txBody>
          <a:bodyPr>
            <a:noAutofit/>
          </a:bodyPr>
          <a:lstStyle/>
          <a:p>
            <a:r>
              <a:rPr lang="da-DK" sz="3200" dirty="0">
                <a:latin typeface="Academy Sans Office Extrabold"/>
              </a:rPr>
              <a:t>Gruppe 12: Henvisninger til angivelser, dokumenter og bevillinger</a:t>
            </a:r>
            <a:endParaRPr lang="da-DK" sz="32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9CBD25-EB2C-110B-870C-2B6DC3476395}"/>
              </a:ext>
            </a:extLst>
          </p:cNvPr>
          <p:cNvSpPr/>
          <p:nvPr/>
        </p:nvSpPr>
        <p:spPr>
          <a:xfrm>
            <a:off x="4274424" y="3500534"/>
            <a:ext cx="6965484" cy="1953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AE31845-F4FC-9890-1684-F4D8C4B86B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345425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</a:t>
            </a:r>
            <a:r>
              <a:rPr lang="da-DK" dirty="0"/>
              <a:t>2/8</a:t>
            </a:r>
            <a:endParaRPr lang="da-D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030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13813B5-021C-47CD-3ABB-7B775F6C6B7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6001" y="1872000"/>
            <a:ext cx="7520599" cy="4230336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3</a:t>
            </a:r>
          </a:p>
          <a:p>
            <a:pPr marL="0" indent="0">
              <a:buNone/>
            </a:pPr>
            <a:r>
              <a:rPr lang="da-DK" sz="1200" dirty="0"/>
              <a:t>Klik på feltet </a:t>
            </a:r>
            <a:r>
              <a:rPr lang="da-DK" sz="1200" b="1" dirty="0"/>
              <a:t>Dokumenttype (12 03 002 000)</a:t>
            </a:r>
            <a:r>
              <a:rPr lang="da-DK" sz="1200" dirty="0"/>
              <a:t>. </a:t>
            </a:r>
            <a:br>
              <a:rPr lang="da-DK" sz="1200" dirty="0"/>
            </a:br>
            <a:br>
              <a:rPr lang="da-DK" sz="1200" dirty="0"/>
            </a:br>
            <a:r>
              <a:rPr lang="da-DK" sz="1200" dirty="0"/>
              <a:t>Herefter åbner en drop-</a:t>
            </a:r>
            <a:r>
              <a:rPr lang="da-DK" sz="1200" dirty="0" err="1"/>
              <a:t>down</a:t>
            </a:r>
            <a:r>
              <a:rPr lang="da-DK" sz="1200" dirty="0"/>
              <a:t>-menu, hvor du nu skal vælge den dokumenttype, du ønsker.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Denne vejledning tager udgangspunkt i eksemplet </a:t>
            </a:r>
            <a:r>
              <a:rPr lang="da-DK" sz="1200" b="1" dirty="0"/>
              <a:t>N018 (ATR-certifikat).  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1BAA4655-68F8-EF45-4CFD-CE16FB5F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349527"/>
            <a:ext cx="11156073" cy="522000"/>
          </a:xfrm>
        </p:spPr>
        <p:txBody>
          <a:bodyPr>
            <a:noAutofit/>
          </a:bodyPr>
          <a:lstStyle/>
          <a:p>
            <a:r>
              <a:rPr lang="da-DK" sz="3200" dirty="0">
                <a:latin typeface="Academy Sans Office Extrabold"/>
              </a:rPr>
              <a:t>Gruppe 12: Henvisninger til angivelser, dokumenter og bevillinger</a:t>
            </a:r>
            <a:endParaRPr lang="da-DK" sz="32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9CBD25-EB2C-110B-870C-2B6DC3476395}"/>
              </a:ext>
            </a:extLst>
          </p:cNvPr>
          <p:cNvSpPr/>
          <p:nvPr/>
        </p:nvSpPr>
        <p:spPr>
          <a:xfrm>
            <a:off x="8709660" y="2875230"/>
            <a:ext cx="2727960" cy="139196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11BCFF-26F3-3EE4-7379-A439FE080B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345425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</a:t>
            </a:r>
            <a:r>
              <a:rPr lang="da-DK" dirty="0"/>
              <a:t>3/8</a:t>
            </a:r>
            <a:endParaRPr lang="da-D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30660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2DD0286-D164-D34E-5B72-60317A6A2C0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3996001" y="1871999"/>
            <a:ext cx="7520600" cy="4230337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4</a:t>
            </a:r>
          </a:p>
          <a:p>
            <a:pPr marL="0" indent="0">
              <a:buNone/>
            </a:pPr>
            <a:r>
              <a:rPr lang="da-DK" sz="1200" dirty="0"/>
              <a:t>Herefter udfylder du </a:t>
            </a:r>
            <a:r>
              <a:rPr lang="da-DK" sz="1200" b="1" dirty="0"/>
              <a:t>Dokument-ID (12 03 001 000)</a:t>
            </a:r>
            <a:r>
              <a:rPr lang="da-DK" sz="1200" dirty="0"/>
              <a:t> med dokumentnavnet/fakturanummeret på den relevante dokumentation.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2BA752-1E23-BB07-A247-2D41AAA8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405283"/>
            <a:ext cx="11156073" cy="522000"/>
          </a:xfrm>
        </p:spPr>
        <p:txBody>
          <a:bodyPr>
            <a:noAutofit/>
          </a:bodyPr>
          <a:lstStyle/>
          <a:p>
            <a:r>
              <a:rPr lang="da-DK" sz="3200" dirty="0">
                <a:latin typeface="Academy Sans Office Extrabold"/>
              </a:rPr>
              <a:t>Gruppe 12: Henvisninger til angivelser, dokumenter og bevillinger</a:t>
            </a:r>
            <a:endParaRPr lang="da-DK" sz="32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9CBD25-EB2C-110B-870C-2B6DC3476395}"/>
              </a:ext>
            </a:extLst>
          </p:cNvPr>
          <p:cNvSpPr/>
          <p:nvPr/>
        </p:nvSpPr>
        <p:spPr>
          <a:xfrm>
            <a:off x="8754055" y="2954910"/>
            <a:ext cx="2630225" cy="2454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B34240-D9BB-4610-1DE0-6B4A6327B9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345425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</a:t>
            </a:r>
            <a:r>
              <a:rPr lang="da-DK" dirty="0"/>
              <a:t>4/8</a:t>
            </a:r>
            <a:endParaRPr lang="da-D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37892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FBA37A-849F-47AC-3F99-27959661070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6001" y="1871999"/>
            <a:ext cx="7520600" cy="4230337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5</a:t>
            </a:r>
          </a:p>
          <a:p>
            <a:pPr marL="0" indent="0">
              <a:buNone/>
            </a:pPr>
            <a:r>
              <a:rPr lang="da-DK" sz="1200" dirty="0"/>
              <a:t>Udfyld</a:t>
            </a:r>
            <a:r>
              <a:rPr lang="da-DK" sz="1200" b="1" dirty="0"/>
              <a:t> Udstedende myndighed (12 03 010 000) </a:t>
            </a:r>
            <a:r>
              <a:rPr lang="da-DK" sz="1200" dirty="0"/>
              <a:t>med landekoden tilknyttet eksportlandet (dokumenttypen).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2BA752-1E23-BB07-A247-2D41AAA8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330942"/>
            <a:ext cx="11156073" cy="522000"/>
          </a:xfrm>
        </p:spPr>
        <p:txBody>
          <a:bodyPr>
            <a:noAutofit/>
          </a:bodyPr>
          <a:lstStyle/>
          <a:p>
            <a:r>
              <a:rPr lang="da-DK" sz="3200" dirty="0">
                <a:latin typeface="Academy Sans Office Extrabold"/>
              </a:rPr>
              <a:t>Gruppe 12: Henvisninger til angivelser, dokumenter og bevillinger</a:t>
            </a:r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9CBD25-EB2C-110B-870C-2B6DC3476395}"/>
              </a:ext>
            </a:extLst>
          </p:cNvPr>
          <p:cNvSpPr/>
          <p:nvPr/>
        </p:nvSpPr>
        <p:spPr>
          <a:xfrm>
            <a:off x="8732520" y="3261360"/>
            <a:ext cx="2666999" cy="2514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E010D80-41FA-6EEB-2464-5874AA976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345425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</a:t>
            </a:r>
            <a:r>
              <a:rPr lang="da-DK" dirty="0"/>
              <a:t>5/8</a:t>
            </a:r>
            <a:endParaRPr lang="da-D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9965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F3F0B37-9CBD-5104-BD4D-F3D1D0A8C7F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6001" y="1871999"/>
            <a:ext cx="7520600" cy="4230337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6</a:t>
            </a:r>
          </a:p>
          <a:p>
            <a:pPr marL="0" indent="0">
              <a:buNone/>
            </a:pPr>
            <a:r>
              <a:rPr lang="da-DK" sz="1200" dirty="0"/>
              <a:t>Udfyld </a:t>
            </a:r>
            <a:r>
              <a:rPr lang="da-DK" sz="1200" b="1" dirty="0"/>
              <a:t>Gyldighedsdato (12 03 006 000)</a:t>
            </a:r>
            <a:r>
              <a:rPr lang="da-DK" sz="1200" dirty="0"/>
              <a:t>.</a:t>
            </a:r>
          </a:p>
          <a:p>
            <a:pPr marL="0" indent="0">
              <a:buNone/>
            </a:pPr>
            <a:endParaRPr lang="da-DK" sz="1200" b="1" dirty="0"/>
          </a:p>
          <a:p>
            <a:pPr marL="0" indent="0">
              <a:buNone/>
            </a:pPr>
            <a:r>
              <a:rPr lang="da-DK" sz="1200" dirty="0"/>
              <a:t>Herefter klikker du på </a:t>
            </a:r>
            <a:r>
              <a:rPr lang="da-DK" sz="1200" b="1" dirty="0"/>
              <a:t>GEM</a:t>
            </a:r>
            <a:r>
              <a:rPr lang="da-DK" sz="1200" dirty="0"/>
              <a:t>, når alle relevante felter er udfyldt.</a:t>
            </a:r>
          </a:p>
          <a:p>
            <a:pPr marL="0" indent="0">
              <a:buNone/>
            </a:pPr>
            <a:endParaRPr lang="da-DK" sz="1200" b="1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2BA752-1E23-BB07-A247-2D41AAA8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405283"/>
            <a:ext cx="11156073" cy="522000"/>
          </a:xfrm>
        </p:spPr>
        <p:txBody>
          <a:bodyPr>
            <a:noAutofit/>
          </a:bodyPr>
          <a:lstStyle/>
          <a:p>
            <a:r>
              <a:rPr lang="da-DK" sz="3200" dirty="0">
                <a:latin typeface="Academy Sans Office Extrabold"/>
              </a:rPr>
              <a:t>Gruppe 12: Henvisninger til angivelser, dokumenter og bevillinger</a:t>
            </a:r>
            <a:endParaRPr lang="da-DK" sz="32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9CBD25-EB2C-110B-870C-2B6DC3476395}"/>
              </a:ext>
            </a:extLst>
          </p:cNvPr>
          <p:cNvSpPr/>
          <p:nvPr/>
        </p:nvSpPr>
        <p:spPr>
          <a:xfrm>
            <a:off x="8731318" y="3570558"/>
            <a:ext cx="2645341" cy="26230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4BBD69-C938-7E3A-C596-73FC4DD2D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345425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</a:t>
            </a:r>
            <a:r>
              <a:rPr lang="da-DK" dirty="0"/>
              <a:t>6/8</a:t>
            </a: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12" name="Rektangel 6">
            <a:extLst>
              <a:ext uri="{FF2B5EF4-FFF2-40B4-BE49-F238E27FC236}">
                <a16:creationId xmlns:a16="http://schemas.microsoft.com/office/drawing/2014/main" id="{4F1C20BD-EAC4-3E3E-180A-D24DE3B31475}"/>
              </a:ext>
            </a:extLst>
          </p:cNvPr>
          <p:cNvSpPr/>
          <p:nvPr/>
        </p:nvSpPr>
        <p:spPr>
          <a:xfrm>
            <a:off x="11036964" y="5779344"/>
            <a:ext cx="412086" cy="2833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5167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A5EBFDC-9F54-88F7-AC84-EA58D82E7A4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6001" y="1871999"/>
            <a:ext cx="7520600" cy="4230337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7</a:t>
            </a:r>
          </a:p>
          <a:p>
            <a:pPr marL="0" indent="0">
              <a:buNone/>
            </a:pPr>
            <a:r>
              <a:rPr lang="da-DK" sz="1200" dirty="0"/>
              <a:t>Du har nu indsat de relevante oplysninger for præferencedokumentation.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Herefter skal du sikre dig, at</a:t>
            </a:r>
            <a:r>
              <a:rPr lang="da-DK" sz="1200" b="1" dirty="0"/>
              <a:t> Supplerende dokumentation (12 03 000 000)</a:t>
            </a:r>
            <a:r>
              <a:rPr lang="da-DK" sz="1200" dirty="0"/>
              <a:t> er udfyldt med de korrekte oplysninger.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Hvis du ønsker at redigere dine oplysninger, skal du trykke på de tre prikker i højre side.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2C0DCE0F-02CA-44DA-F871-80F515FF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395991"/>
            <a:ext cx="11156073" cy="522000"/>
          </a:xfrm>
        </p:spPr>
        <p:txBody>
          <a:bodyPr>
            <a:noAutofit/>
          </a:bodyPr>
          <a:lstStyle/>
          <a:p>
            <a:r>
              <a:rPr lang="da-DK" sz="3200" dirty="0">
                <a:latin typeface="Academy Sans Office Extrabold"/>
              </a:rPr>
              <a:t>Gruppe 12: Henvisninger til angivelser, certifikater og bevillinger </a:t>
            </a:r>
            <a:endParaRPr lang="da-DK" sz="3200" b="0" dirty="0">
              <a:latin typeface="Academy Sans Office Extrabold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9CBD25-EB2C-110B-870C-2B6DC3476395}"/>
              </a:ext>
            </a:extLst>
          </p:cNvPr>
          <p:cNvSpPr/>
          <p:nvPr/>
        </p:nvSpPr>
        <p:spPr>
          <a:xfrm>
            <a:off x="4833030" y="4530938"/>
            <a:ext cx="411812" cy="19490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9" name="Rektangel 6">
            <a:extLst>
              <a:ext uri="{FF2B5EF4-FFF2-40B4-BE49-F238E27FC236}">
                <a16:creationId xmlns:a16="http://schemas.microsoft.com/office/drawing/2014/main" id="{556680AF-EFAC-22DB-F7CE-AA04CB0A014B}"/>
              </a:ext>
            </a:extLst>
          </p:cNvPr>
          <p:cNvSpPr/>
          <p:nvPr/>
        </p:nvSpPr>
        <p:spPr>
          <a:xfrm>
            <a:off x="5342462" y="4523071"/>
            <a:ext cx="451643" cy="2019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12" name="Rektangel 6">
            <a:extLst>
              <a:ext uri="{FF2B5EF4-FFF2-40B4-BE49-F238E27FC236}">
                <a16:creationId xmlns:a16="http://schemas.microsoft.com/office/drawing/2014/main" id="{72DD162B-2AB6-C3F0-6CB7-1735D5E801B8}"/>
              </a:ext>
            </a:extLst>
          </p:cNvPr>
          <p:cNvSpPr/>
          <p:nvPr/>
        </p:nvSpPr>
        <p:spPr>
          <a:xfrm>
            <a:off x="6404743" y="4516070"/>
            <a:ext cx="451643" cy="2019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13" name="Rektangel 6">
            <a:extLst>
              <a:ext uri="{FF2B5EF4-FFF2-40B4-BE49-F238E27FC236}">
                <a16:creationId xmlns:a16="http://schemas.microsoft.com/office/drawing/2014/main" id="{31D7DBAF-9EDA-DD0B-61B3-5E91FAE472A8}"/>
              </a:ext>
            </a:extLst>
          </p:cNvPr>
          <p:cNvSpPr/>
          <p:nvPr/>
        </p:nvSpPr>
        <p:spPr>
          <a:xfrm>
            <a:off x="5798556" y="4530938"/>
            <a:ext cx="410946" cy="19403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A0A451-5DAE-E229-B152-D7675E5C0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345425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7</a:t>
            </a:r>
            <a:r>
              <a:rPr lang="da-DK" dirty="0"/>
              <a:t>/8</a:t>
            </a: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15" name="Rektangel 6">
            <a:extLst>
              <a:ext uri="{FF2B5EF4-FFF2-40B4-BE49-F238E27FC236}">
                <a16:creationId xmlns:a16="http://schemas.microsoft.com/office/drawing/2014/main" id="{20520E7D-1ACC-484F-3E9E-5B4934FBC876}"/>
              </a:ext>
            </a:extLst>
          </p:cNvPr>
          <p:cNvSpPr/>
          <p:nvPr/>
        </p:nvSpPr>
        <p:spPr>
          <a:xfrm>
            <a:off x="10828020" y="4516070"/>
            <a:ext cx="196506" cy="2019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</p:spTree>
    <p:extLst>
      <p:ext uri="{BB962C8B-B14F-4D97-AF65-F5344CB8AC3E}">
        <p14:creationId xmlns:p14="http://schemas.microsoft.com/office/powerpoint/2010/main" val="94161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2BE0C-DCC8-C66C-D75A-D3750F904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tekst, skærmbillede, software, Computerikon&#10;&#10;AI-genereret indhold kan være ukorrekt.">
            <a:extLst>
              <a:ext uri="{FF2B5EF4-FFF2-40B4-BE49-F238E27FC236}">
                <a16:creationId xmlns:a16="http://schemas.microsoft.com/office/drawing/2014/main" id="{51C036DD-F914-3E70-4F00-9D714CB62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1" y="1872000"/>
            <a:ext cx="7522899" cy="4231631"/>
          </a:xfrm>
          <a:prstGeom prst="rect">
            <a:avLst/>
          </a:prstGeo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63E0D80-01C4-2D76-7FC0-8CCE316D783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BE7B1B7-C580-E7A0-6CF4-F25E7C20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200" b="1" dirty="0">
                <a:latin typeface="Academy Sans Office"/>
                <a:ea typeface="Arial"/>
                <a:cs typeface="Arial"/>
              </a:rPr>
              <a:t>Trin 8</a:t>
            </a:r>
            <a:br>
              <a:rPr lang="da-DK" sz="1200" dirty="0">
                <a:latin typeface="Academy Sans Office"/>
                <a:ea typeface="Arial"/>
                <a:cs typeface="Arial"/>
              </a:rPr>
            </a:br>
            <a:r>
              <a:rPr lang="da-DK" sz="1200" dirty="0">
                <a:latin typeface="Academy Sans Office"/>
                <a:ea typeface="Arial"/>
                <a:cs typeface="Arial"/>
              </a:rPr>
              <a:t>Hvis </a:t>
            </a:r>
            <a:r>
              <a:rPr lang="da-DK" sz="1200" b="1" dirty="0">
                <a:latin typeface="Academy Sans Office"/>
                <a:ea typeface="Arial"/>
                <a:cs typeface="Arial"/>
              </a:rPr>
              <a:t>C100</a:t>
            </a:r>
            <a:r>
              <a:rPr lang="da-DK" sz="1200" dirty="0">
                <a:latin typeface="Academy Sans Office"/>
                <a:ea typeface="Arial"/>
                <a:cs typeface="Arial"/>
              </a:rPr>
              <a:t> er angivet i </a:t>
            </a:r>
            <a:r>
              <a:rPr lang="da-DK" sz="1200" b="1" dirty="0">
                <a:latin typeface="Academy Sans Office"/>
                <a:ea typeface="Arial"/>
                <a:cs typeface="Arial"/>
              </a:rPr>
              <a:t>Supplerende dokumentation (12 03 000 000)</a:t>
            </a:r>
            <a:r>
              <a:rPr lang="da-DK" sz="1200" dirty="0">
                <a:latin typeface="Academy Sans Office"/>
                <a:ea typeface="Arial"/>
                <a:cs typeface="Arial"/>
              </a:rPr>
              <a:t>, skal </a:t>
            </a:r>
          </a:p>
          <a:p>
            <a:pPr marL="0" indent="0">
              <a:buNone/>
            </a:pPr>
            <a:r>
              <a:rPr lang="da-DK" sz="1200" b="1" dirty="0">
                <a:latin typeface="Academy Sans Office"/>
                <a:ea typeface="Arial"/>
                <a:cs typeface="Arial"/>
              </a:rPr>
              <a:t>Supplerende oplysninger (12 02 000 000) </a:t>
            </a:r>
            <a:r>
              <a:rPr lang="da-DK" sz="1200" dirty="0">
                <a:latin typeface="Academy Sans Office"/>
                <a:ea typeface="Arial"/>
                <a:cs typeface="Arial"/>
              </a:rPr>
              <a:t>angives med ‘REXDT” samt dato (</a:t>
            </a:r>
            <a:r>
              <a:rPr lang="da-DK" sz="1200" dirty="0" err="1">
                <a:latin typeface="Academy Sans Office"/>
                <a:ea typeface="Arial"/>
                <a:cs typeface="Arial"/>
              </a:rPr>
              <a:t>yyyymmdd</a:t>
            </a:r>
            <a:r>
              <a:rPr lang="da-DK" sz="1200" dirty="0">
                <a:latin typeface="Academy Sans Office"/>
                <a:ea typeface="Arial"/>
                <a:cs typeface="Arial"/>
              </a:rPr>
              <a:t>) i </a:t>
            </a:r>
            <a:r>
              <a:rPr lang="da-DK" sz="1200" b="1" dirty="0">
                <a:latin typeface="Academy Sans Office"/>
                <a:ea typeface="Arial"/>
                <a:cs typeface="Arial"/>
              </a:rPr>
              <a:t>Tekst (12 02 009 000).</a:t>
            </a:r>
          </a:p>
          <a:p>
            <a:pPr marL="0" indent="0">
              <a:buNone/>
            </a:pPr>
            <a:endParaRPr lang="da-DK" sz="1200" dirty="0">
              <a:latin typeface="Academy Sans Office"/>
              <a:ea typeface="Arial"/>
              <a:cs typeface="Arial"/>
            </a:endParaRPr>
          </a:p>
          <a:p>
            <a:pPr marL="0" indent="0">
              <a:buNone/>
            </a:pPr>
            <a:r>
              <a:rPr lang="da-DK" sz="1200" dirty="0">
                <a:latin typeface="Academy Sans Office"/>
                <a:cs typeface="Arial"/>
              </a:rPr>
              <a:t>Når dette er udfyldt, kan du klikke </a:t>
            </a:r>
            <a:r>
              <a:rPr lang="da-DK" sz="1200" b="1" dirty="0">
                <a:latin typeface="Academy Sans Office"/>
                <a:cs typeface="Arial"/>
              </a:rPr>
              <a:t>Gem</a:t>
            </a:r>
            <a:r>
              <a:rPr lang="da-DK" sz="1200" dirty="0">
                <a:latin typeface="Academy Sans Office"/>
                <a:cs typeface="Arial"/>
              </a:rPr>
              <a:t> og forsætte med at oprette din angivelse.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A26EEFB6-4A03-6320-4BB3-BAA8A926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423869"/>
            <a:ext cx="11156073" cy="522000"/>
          </a:xfrm>
        </p:spPr>
        <p:txBody>
          <a:bodyPr>
            <a:noAutofit/>
          </a:bodyPr>
          <a:lstStyle/>
          <a:p>
            <a:r>
              <a:rPr lang="da-DK" sz="3200" dirty="0">
                <a:latin typeface="Academy Sans Office Extrabold"/>
              </a:rPr>
              <a:t>Gruppe 12: Henvisninger til angivelser, certifikater og bevillinger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6097D6A-109C-3FF0-1658-C260C10B198B}"/>
              </a:ext>
            </a:extLst>
          </p:cNvPr>
          <p:cNvSpPr/>
          <p:nvPr/>
        </p:nvSpPr>
        <p:spPr>
          <a:xfrm>
            <a:off x="8070850" y="2854055"/>
            <a:ext cx="3340100" cy="2637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9D6DBC-2CBE-7BE6-EC80-C3341E3C67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345425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</a:t>
            </a:r>
            <a:r>
              <a:rPr lang="da-DK" b="0" dirty="0"/>
              <a:t>trin </a:t>
            </a:r>
            <a:r>
              <a:rPr lang="da-DK" dirty="0"/>
              <a:t>8/8</a:t>
            </a: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12" name="Rektangel 6">
            <a:extLst>
              <a:ext uri="{FF2B5EF4-FFF2-40B4-BE49-F238E27FC236}">
                <a16:creationId xmlns:a16="http://schemas.microsoft.com/office/drawing/2014/main" id="{7BCE1109-C494-2A0D-A212-A4A3A9B4295C}"/>
              </a:ext>
            </a:extLst>
          </p:cNvPr>
          <p:cNvSpPr/>
          <p:nvPr/>
        </p:nvSpPr>
        <p:spPr>
          <a:xfrm>
            <a:off x="8070850" y="3257551"/>
            <a:ext cx="3340100" cy="26669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13" name="Rektangel 6">
            <a:extLst>
              <a:ext uri="{FF2B5EF4-FFF2-40B4-BE49-F238E27FC236}">
                <a16:creationId xmlns:a16="http://schemas.microsoft.com/office/drawing/2014/main" id="{5CC15B69-5F97-E5E5-0C50-C1FAFE4E055E}"/>
              </a:ext>
            </a:extLst>
          </p:cNvPr>
          <p:cNvSpPr/>
          <p:nvPr/>
        </p:nvSpPr>
        <p:spPr>
          <a:xfrm>
            <a:off x="10934700" y="5746750"/>
            <a:ext cx="469900" cy="2413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92621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B3F00B-627C-0AB6-597D-9C942A178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  <a:latin typeface="Academy Sans Office Extrabold"/>
              </a:rPr>
              <a:t>Gruppe 16: Lokation, lande og oprindelsesland</a:t>
            </a:r>
            <a:endParaRPr lang="da-DK">
              <a:latin typeface="Academy Sans Office Extrabold"/>
            </a:endParaRP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05EE7B7E-6988-E7CF-1D79-06A8DA97B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Validering af oprindelses- og præferenceland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FA93A14-0436-133A-F434-3E19E28E29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84879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200" b="1" dirty="0">
                <a:latin typeface="Academy Sans Office"/>
                <a:ea typeface="Arial"/>
                <a:cs typeface="Arial"/>
              </a:rPr>
              <a:t>Trin 1</a:t>
            </a:r>
            <a:endParaRPr lang="da-DK" sz="1200" dirty="0">
              <a:latin typeface="Academy Sans Office"/>
              <a:ea typeface="Arial"/>
              <a:cs typeface="Arial"/>
            </a:endParaRPr>
          </a:p>
          <a:p>
            <a:pPr marL="0" indent="0">
              <a:buNone/>
            </a:pPr>
            <a:r>
              <a:rPr lang="da-DK" sz="1200" dirty="0">
                <a:latin typeface="Academy Sans Office"/>
                <a:cs typeface="Arial"/>
              </a:rPr>
              <a:t>For at kunne færdiggøre din præferencedokumentation, skal du åbne </a:t>
            </a:r>
            <a:r>
              <a:rPr lang="da-DK" sz="1200" b="1" dirty="0">
                <a:latin typeface="Academy Sans Office"/>
                <a:cs typeface="Arial"/>
              </a:rPr>
              <a:t>Gruppe 16 Lokation, lande og oprindelsesland</a:t>
            </a:r>
            <a:r>
              <a:rPr lang="da-DK" sz="1200" dirty="0">
                <a:latin typeface="Academy Sans Office"/>
                <a:cs typeface="Arial"/>
              </a:rPr>
              <a:t> på angivelsens hoveddel. </a:t>
            </a:r>
            <a:endParaRPr lang="da-DK" sz="1200" b="1" dirty="0">
              <a:latin typeface="Academy Sans Office"/>
              <a:cs typeface="Arial"/>
            </a:endParaRP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2BA752-1E23-BB07-A247-2D41AAA8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591137"/>
            <a:ext cx="11156073" cy="522000"/>
          </a:xfrm>
        </p:spPr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Gruppe 16: Lokation, lande og oprindelsesland</a:t>
            </a:r>
            <a:endParaRPr lang="da-DK" b="0" dirty="0">
              <a:latin typeface="Academy Sans Office Extrabold"/>
            </a:endParaRPr>
          </a:p>
        </p:txBody>
      </p:sp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57AE73A3-F030-4086-C40B-2CC1065407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1/3</a:t>
            </a:r>
            <a:endParaRPr lang="da-DK">
              <a:highlight>
                <a:srgbClr val="FFFF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EE4AD8-07EA-A16A-E81D-F40640ED7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869" y="1874295"/>
            <a:ext cx="7854463" cy="125976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39CBD25-EB2C-110B-870C-2B6DC3476395}"/>
              </a:ext>
            </a:extLst>
          </p:cNvPr>
          <p:cNvSpPr/>
          <p:nvPr/>
        </p:nvSpPr>
        <p:spPr>
          <a:xfrm>
            <a:off x="4070591" y="2380587"/>
            <a:ext cx="7721443" cy="2087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52924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921B561-7A08-C8B2-2F1A-3DDCADC6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Godt at vide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EC023458-7022-53D2-AD25-8C2BA08AE3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/>
              <a:t> – inden du går i gang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455B5F-CF48-0861-20CD-03878320C94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2</a:t>
            </a:fld>
            <a:endParaRPr lang="da-DK">
              <a:latin typeface="Academy Sans Office" panose="020B0503030000000000" pitchFamily="34" charset="0"/>
            </a:endParaRP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E8CAEF8-FC46-78FC-3052-53AB3DEC5AC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400" b="1" dirty="0"/>
              <a:t>Formålet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400" dirty="0"/>
              <a:t>Formålet med denne vejledning er at vise, hvordan du udfylder præferencedokumentation i DMS Online . </a:t>
            </a:r>
            <a:endParaRPr lang="da-DK" sz="1400" dirty="0">
              <a:highlight>
                <a:srgbClr val="FFFF00"/>
              </a:highlight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da-DK" sz="1400" dirty="0"/>
              <a:t>Når du skal gøre krav på præferencetold, skal der fremlægges et bevis for varens oprindelse i form af et oprindelsesbevis, som udstedes i eksportlandet. Dette skal fremlægges overfor toldmyndighederne i importlandet. 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BC51D141-353E-4A30-7DD5-67383E931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6587" y="1872000"/>
            <a:ext cx="3477600" cy="4229101"/>
          </a:xfrm>
          <a:noFill/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400" b="1" dirty="0"/>
              <a:t>Vær opmærksom på</a:t>
            </a:r>
          </a:p>
          <a:p>
            <a:pPr marL="0" indent="0">
              <a:buNone/>
            </a:pPr>
            <a:r>
              <a:rPr lang="da-DK" sz="1400" dirty="0"/>
              <a:t>Før du kan importere varer med hel eller delvis toldnedsættelse, skal EU have indgået en handelsaftale med det land, din eksportør har hjemme i.</a:t>
            </a:r>
            <a:endParaRPr lang="da-DK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Derfor er det væsentligt for dig, som importør, at sikre at certifikatet og varerne overholder handelsaftalen.</a:t>
            </a:r>
            <a:endParaRPr lang="da-DK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Vejledningen tager udgangspunkt i præferencekode 400, men fremgangsmåden er den samme for øvrige præferencekoder.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Denne vejledning er et supplement til H1-vejledningen, som du kan finde på </a:t>
            </a:r>
            <a:r>
              <a:rPr lang="da-DK" sz="1400" dirty="0">
                <a:hlinkClick r:id="rId4"/>
              </a:rPr>
              <a:t>toldst.dk.</a:t>
            </a:r>
            <a:endParaRPr lang="da-DK" sz="1400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BE34F5D1-1AC7-24E6-4978-0AD5EB1FB63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vert="horz" lIns="90000" tIns="90000" rIns="90000" bIns="90000" rtlCol="0" anchor="t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a-DK" sz="1400" b="1" dirty="0"/>
              <a:t>Bemærkninger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400" dirty="0"/>
              <a:t>Enkelte ord på skærmbilleder og </a:t>
            </a:r>
            <a:br>
              <a:rPr lang="da-DK" sz="1400" dirty="0"/>
            </a:br>
            <a:r>
              <a:rPr lang="da-DK" sz="1400" dirty="0"/>
              <a:t>i vejledningen kan forekomme på engelsk.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400" dirty="0"/>
              <a:t>Al data i vejledningen er testdata.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da-DK" sz="1400" dirty="0"/>
              <a:t>Præference udfyldes i dataelement </a:t>
            </a:r>
            <a:r>
              <a:rPr lang="da-DK" sz="1400" b="1" dirty="0"/>
              <a:t>14 11 000 000</a:t>
            </a:r>
            <a:r>
              <a:rPr lang="da-DK" sz="1400" dirty="0"/>
              <a:t> fremfor rubrik 36.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da-DK" sz="1400" dirty="0"/>
              <a:t>Supplerende dokumentation udfyldes i dataelement </a:t>
            </a:r>
            <a:r>
              <a:rPr lang="da-DK" sz="1400" b="1" dirty="0"/>
              <a:t>12 000 000</a:t>
            </a:r>
            <a:r>
              <a:rPr lang="da-DK" sz="1400" dirty="0"/>
              <a:t> fremfor rubrik 44.1.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a-DK" sz="1400" b="1" dirty="0"/>
              <a:t>Relevante links</a:t>
            </a:r>
          </a:p>
          <a:p>
            <a:pPr>
              <a:lnSpc>
                <a:spcPct val="114999"/>
              </a:lnSpc>
            </a:pPr>
            <a:r>
              <a:rPr lang="da-DK" sz="1400" dirty="0">
                <a:ea typeface="+mn-lt"/>
                <a:cs typeface="+mn-lt"/>
                <a:hlinkClick r:id="rId5"/>
              </a:rPr>
              <a:t>Få styr på præferencedokumentationen som importør Toldstyrelsen</a:t>
            </a:r>
            <a:r>
              <a:rPr lang="da-DK" sz="1400" dirty="0">
                <a:ea typeface="+mn-lt"/>
                <a:cs typeface="+mn-lt"/>
              </a:rPr>
              <a:t> </a:t>
            </a:r>
            <a:endParaRPr lang="da-DK" sz="1400" dirty="0"/>
          </a:p>
          <a:p>
            <a:pPr>
              <a:lnSpc>
                <a:spcPct val="114999"/>
              </a:lnSpc>
            </a:pPr>
            <a:r>
              <a:rPr lang="da-DK" sz="1400" dirty="0">
                <a:solidFill>
                  <a:srgbClr val="14143C"/>
                </a:solidFill>
                <a:hlinkClick r:id="rId6"/>
              </a:rPr>
              <a:t>Præferencedokumentationskoder og -tekster Toldstyrelsen</a:t>
            </a:r>
            <a:r>
              <a:rPr lang="da-DK" sz="1400" dirty="0">
                <a:solidFill>
                  <a:srgbClr val="000000"/>
                </a:solidFill>
              </a:rPr>
              <a:t> </a:t>
            </a:r>
            <a:endParaRPr lang="da-DK" sz="1400" dirty="0">
              <a:solidFill>
                <a:srgbClr val="14143C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da-DK" dirty="0">
              <a:solidFill>
                <a:srgbClr val="14143C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br>
              <a:rPr lang="da-DK" sz="1200" dirty="0"/>
            </a:br>
            <a:br>
              <a:rPr lang="da-DK" sz="1200" dirty="0"/>
            </a:br>
            <a:endParaRPr lang="da-DK" sz="1200" dirty="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0123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E4523F-F38F-6686-6819-AB707CC317E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5492" y="1875254"/>
            <a:ext cx="8062625" cy="1695280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200" b="1" dirty="0">
                <a:latin typeface="Academy Sans Office"/>
                <a:ea typeface="Arial"/>
                <a:cs typeface="Arial"/>
              </a:rPr>
              <a:t>Trin 2</a:t>
            </a:r>
            <a:br>
              <a:rPr lang="da-DK" sz="1200" dirty="0">
                <a:latin typeface="Academy Sans Office"/>
                <a:ea typeface="Arial"/>
                <a:cs typeface="Arial"/>
              </a:rPr>
            </a:br>
            <a:r>
              <a:rPr lang="da-DK" sz="1200" dirty="0">
                <a:latin typeface="Academy Sans Office"/>
                <a:ea typeface="Arial"/>
                <a:cs typeface="Arial"/>
              </a:rPr>
              <a:t>Klik på Gruppe 16 og vælg det </a:t>
            </a:r>
            <a:r>
              <a:rPr lang="da-DK" sz="1200" b="1" dirty="0">
                <a:latin typeface="Academy Sans Office"/>
                <a:ea typeface="Arial"/>
                <a:cs typeface="Arial"/>
              </a:rPr>
              <a:t>oprindelsesland</a:t>
            </a:r>
            <a:r>
              <a:rPr lang="da-DK" sz="1200" dirty="0">
                <a:latin typeface="Academy Sans Office"/>
                <a:ea typeface="Arial"/>
                <a:cs typeface="Arial"/>
              </a:rPr>
              <a:t>, som er tilknyttet dit oprindelsesbevis. </a:t>
            </a:r>
            <a:endParaRPr lang="da-DK" sz="1200" b="1" dirty="0">
              <a:latin typeface="Academy Sans Office"/>
              <a:ea typeface="Arial"/>
              <a:cs typeface="Arial"/>
            </a:endParaRPr>
          </a:p>
          <a:p>
            <a:pPr marL="0" indent="0">
              <a:buNone/>
            </a:pPr>
            <a:endParaRPr lang="da-DK" sz="1200" dirty="0">
              <a:latin typeface="Academy Sans Office"/>
              <a:ea typeface="Arial"/>
              <a:cs typeface="Arial"/>
            </a:endParaRPr>
          </a:p>
          <a:p>
            <a:pPr marL="0" indent="0">
              <a:buNone/>
            </a:pPr>
            <a:r>
              <a:rPr lang="da-DK" sz="1200" dirty="0">
                <a:latin typeface="Academy Sans Office"/>
                <a:ea typeface="Arial"/>
                <a:cs typeface="Arial"/>
              </a:rPr>
              <a:t>Hvis du har anvendt dokumenttype </a:t>
            </a:r>
            <a:r>
              <a:rPr lang="da-DK" sz="1200" b="1" dirty="0">
                <a:latin typeface="Academy Sans Office"/>
                <a:ea typeface="Arial"/>
                <a:cs typeface="Arial"/>
              </a:rPr>
              <a:t>N018 (ATR-certifikat)</a:t>
            </a:r>
            <a:r>
              <a:rPr lang="da-DK" sz="1200" dirty="0">
                <a:latin typeface="Academy Sans Office"/>
                <a:ea typeface="Arial"/>
                <a:cs typeface="Arial"/>
              </a:rPr>
              <a:t>, skal du indsætte TR (Tyrkiet).</a:t>
            </a:r>
            <a:endParaRPr lang="da-DK" dirty="0"/>
          </a:p>
          <a:p>
            <a:pPr marL="0" indent="0">
              <a:buNone/>
            </a:pPr>
            <a:endParaRPr lang="da-DK" sz="1200" dirty="0">
              <a:latin typeface="Academy Sans Office"/>
              <a:ea typeface="Arial"/>
              <a:cs typeface="Arial"/>
            </a:endParaRPr>
          </a:p>
          <a:p>
            <a:pPr marL="0" indent="0">
              <a:buNone/>
            </a:pPr>
            <a:endParaRPr lang="da-DK" sz="1200" dirty="0">
              <a:cs typeface="Arial"/>
            </a:endParaRP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2BA752-1E23-BB07-A247-2D41AAA8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591137"/>
            <a:ext cx="11156073" cy="522000"/>
          </a:xfrm>
        </p:spPr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Gruppe 16: Lokation, lande og oprindelsesland</a:t>
            </a:r>
            <a:endParaRPr lang="da-DK" b="0" dirty="0">
              <a:latin typeface="Academy Sans Office Extrabold"/>
            </a:endParaRPr>
          </a:p>
        </p:txBody>
      </p:sp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57AE73A3-F030-4086-C40B-2CC1065407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2/3</a:t>
            </a:r>
            <a:endParaRPr lang="da-DK">
              <a:highlight>
                <a:srgbClr val="FFFF00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9CBD25-EB2C-110B-870C-2B6DC3476395}"/>
              </a:ext>
            </a:extLst>
          </p:cNvPr>
          <p:cNvSpPr/>
          <p:nvPr/>
        </p:nvSpPr>
        <p:spPr>
          <a:xfrm>
            <a:off x="4088280" y="3006343"/>
            <a:ext cx="7901426" cy="2103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013287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699387-36E4-A9EF-8F2E-A61F68BD082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5492" y="1869886"/>
            <a:ext cx="7678369" cy="1556221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200" b="1" dirty="0">
                <a:latin typeface="Academy Sans Office"/>
                <a:ea typeface="Arial"/>
                <a:cs typeface="Arial"/>
              </a:rPr>
              <a:t>Trin 3</a:t>
            </a:r>
            <a:endParaRPr lang="da-DK" sz="1200" dirty="0">
              <a:latin typeface="Academy Sans Office"/>
              <a:ea typeface="Arial"/>
              <a:cs typeface="Arial"/>
            </a:endParaRPr>
          </a:p>
          <a:p>
            <a:pPr marL="0" indent="0">
              <a:buNone/>
            </a:pPr>
            <a:r>
              <a:rPr lang="da-DK" sz="1200" dirty="0">
                <a:latin typeface="Academy Sans Office"/>
                <a:ea typeface="Arial"/>
                <a:cs typeface="Arial"/>
              </a:rPr>
              <a:t>Herefter vælger du det præferenceoprindelsesland, som er tilknyttet præferencekoden og oprindelseslandet i </a:t>
            </a:r>
            <a:r>
              <a:rPr lang="da-DK" sz="1200" b="1" dirty="0">
                <a:latin typeface="Academy Sans Office"/>
                <a:ea typeface="Arial"/>
                <a:cs typeface="Arial"/>
              </a:rPr>
              <a:t>Land/Landegruppe for præferenceoprindelse</a:t>
            </a:r>
            <a:r>
              <a:rPr lang="da-DK" sz="1200" dirty="0">
                <a:latin typeface="Academy Sans Office"/>
                <a:ea typeface="Arial"/>
                <a:cs typeface="Arial"/>
              </a:rPr>
              <a:t> </a:t>
            </a:r>
            <a:r>
              <a:rPr lang="da-DK" sz="1200" b="1" dirty="0">
                <a:latin typeface="Academy Sans Office"/>
                <a:ea typeface="Arial"/>
                <a:cs typeface="Arial"/>
              </a:rPr>
              <a:t>(16 09 000 000)</a:t>
            </a:r>
            <a:r>
              <a:rPr lang="da-DK" sz="1200" dirty="0">
                <a:latin typeface="Academy Sans Office"/>
                <a:ea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da-DK" sz="1200" dirty="0">
              <a:latin typeface="Academy Sans Office"/>
              <a:cs typeface="Arial"/>
            </a:endParaRPr>
          </a:p>
          <a:p>
            <a:pPr marL="0" indent="0">
              <a:buNone/>
            </a:pPr>
            <a:r>
              <a:rPr lang="da-DK" sz="1200" dirty="0">
                <a:latin typeface="Academy Sans Office"/>
                <a:cs typeface="Arial"/>
              </a:rPr>
              <a:t>Når dette er udfyldt, kan du forsætte med at oprette din angivelse.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2BA752-1E23-BB07-A247-2D41AAA8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591137"/>
            <a:ext cx="11156073" cy="522000"/>
          </a:xfrm>
        </p:spPr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Gruppe 16: Lokation, lande og oprindelsesland</a:t>
            </a:r>
            <a:endParaRPr lang="da-DK" b="0" dirty="0">
              <a:latin typeface="Academy Sans Office Extrabold"/>
            </a:endParaRPr>
          </a:p>
        </p:txBody>
      </p:sp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57AE73A3-F030-4086-C40B-2CC1065407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3/3</a:t>
            </a:r>
            <a:endParaRPr lang="da-DK">
              <a:highlight>
                <a:srgbClr val="FFFF00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9CBD25-EB2C-110B-870C-2B6DC3476395}"/>
              </a:ext>
            </a:extLst>
          </p:cNvPr>
          <p:cNvSpPr/>
          <p:nvPr/>
        </p:nvSpPr>
        <p:spPr>
          <a:xfrm>
            <a:off x="4077542" y="3152442"/>
            <a:ext cx="7531327" cy="2098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1906286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49E98-1B51-1DEC-B0A2-4B341C45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AB2BD6-6F35-A27A-7875-E061C079A9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6BB3858-413B-FCFC-01B0-9347B4A164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latin typeface="Academy Sans Office" panose="020B0503030000000000" pitchFamily="34" charset="0"/>
              </a:rPr>
              <a:pPr/>
              <a:t>22</a:t>
            </a:fld>
            <a:endParaRPr lang="da-DK">
              <a:latin typeface="Academy Sans Office" panose="020B0503030000000000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A739BF7-4F49-E1D7-2AFB-9AF57007D4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</p:spTree>
    <p:extLst>
      <p:ext uri="{BB962C8B-B14F-4D97-AF65-F5344CB8AC3E}">
        <p14:creationId xmlns:p14="http://schemas.microsoft.com/office/powerpoint/2010/main" val="365217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B3F00B-627C-0AB6-597D-9C942A178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Gruppe 14: Beregningsoplysninger 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05EE7B7E-6988-E7CF-1D79-06A8DA97B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/>
              <a:t>Beregning af told, afgifter, tillæg og fradrag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FA93A14-0436-133A-F434-3E19E28E29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107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81ED3908-CF8B-A21F-2A71-0F83738EF08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8072" y="1873285"/>
            <a:ext cx="8085542" cy="4240570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Gruppe 14: Beregningsoplysninger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1</a:t>
            </a:r>
          </a:p>
          <a:p>
            <a:pPr marL="0" indent="0">
              <a:buNone/>
            </a:pPr>
            <a:r>
              <a:rPr lang="da-DK" sz="1200" dirty="0"/>
              <a:t>Når du har oprettet din angivelse, kommer du til angivelsens</a:t>
            </a:r>
            <a:r>
              <a:rPr lang="da-DK" sz="1200" b="1" dirty="0"/>
              <a:t> hoveddel</a:t>
            </a:r>
            <a:r>
              <a:rPr lang="da-DK" sz="1200" dirty="0"/>
              <a:t>.</a:t>
            </a:r>
          </a:p>
          <a:p>
            <a:pPr marL="0" indent="-179705">
              <a:buNone/>
            </a:pPr>
            <a:endParaRPr lang="da-DK" sz="1200" dirty="0"/>
          </a:p>
          <a:p>
            <a:pPr marL="0" indent="-179705">
              <a:buNone/>
            </a:pPr>
            <a:r>
              <a:rPr lang="da-DK" sz="1200" dirty="0"/>
              <a:t>Klik på </a:t>
            </a:r>
            <a:r>
              <a:rPr lang="da-DK" sz="1200" b="1" dirty="0"/>
              <a:t>Varepost</a:t>
            </a:r>
            <a:r>
              <a:rPr lang="da-DK" sz="1200" dirty="0"/>
              <a:t>.</a:t>
            </a:r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1/5</a:t>
            </a:r>
            <a:endParaRPr lang="da-DK">
              <a:highlight>
                <a:srgbClr val="FFFF00"/>
              </a:highlight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4433437" y="2935757"/>
            <a:ext cx="285750" cy="1476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31450553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9FE280-108B-D523-3738-C2CE37B0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905" y="1874582"/>
            <a:ext cx="8195095" cy="423745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Gruppe 14: Beregningsoplysninger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2</a:t>
            </a:r>
          </a:p>
          <a:p>
            <a:pPr marL="0" indent="0">
              <a:buNone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t>Du er nu på angivelsens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t>Varepost</a:t>
            </a:r>
            <a:r>
              <a:rPr lang="da-DK" sz="1200" dirty="0">
                <a:solidFill>
                  <a:srgbClr val="14143C"/>
                </a:solidFill>
                <a:latin typeface="Academy Sans Office"/>
              </a:rPr>
              <a:t>.</a:t>
            </a:r>
            <a:br>
              <a:rPr lang="da-D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cademy Sans Office"/>
              </a:rPr>
            </a:br>
            <a:br>
              <a:rPr lang="da-D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cademy Sans Office"/>
              </a:rPr>
            </a:br>
            <a:r>
              <a:rPr lang="da-DK" sz="1200" dirty="0">
                <a:solidFill>
                  <a:srgbClr val="14143C"/>
                </a:solidFill>
                <a:latin typeface="Academy Sans Office"/>
              </a:rPr>
              <a:t>Klik 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t>på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t>Varepost </a:t>
            </a:r>
            <a:r>
              <a:rPr lang="da-DK" sz="1200" b="1" dirty="0">
                <a:solidFill>
                  <a:srgbClr val="14143C"/>
                </a:solidFill>
                <a:latin typeface="Academy Sans Office"/>
              </a:rPr>
              <a:t>1</a:t>
            </a:r>
            <a:r>
              <a:rPr lang="da-DK" sz="1200" dirty="0">
                <a:solidFill>
                  <a:srgbClr val="14143C"/>
                </a:solidFill>
                <a:latin typeface="Academy Sans Office"/>
              </a:rPr>
              <a:t> for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cademy Sans Office"/>
                <a:ea typeface="+mn-ea"/>
                <a:cs typeface="+mn-cs"/>
              </a:rPr>
              <a:t> at vælge handling.</a:t>
            </a:r>
            <a:endParaRPr lang="da-DK" dirty="0"/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2/5</a:t>
            </a:r>
            <a:endParaRPr lang="da-DK">
              <a:highlight>
                <a:srgbClr val="FFFF00"/>
              </a:highlight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E9EDF9-CF54-E4BF-C8E6-04A84DE86478}"/>
              </a:ext>
            </a:extLst>
          </p:cNvPr>
          <p:cNvSpPr/>
          <p:nvPr/>
        </p:nvSpPr>
        <p:spPr>
          <a:xfrm>
            <a:off x="4144674" y="4090892"/>
            <a:ext cx="7902971" cy="5161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34029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331D9C-C44C-C795-A60B-447E9E37D43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3998072" y="1875256"/>
            <a:ext cx="7970524" cy="4236629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Gruppe 14: Beregningsoplysninger</a:t>
            </a:r>
            <a:endParaRPr lang="da-DK" b="0" dirty="0">
              <a:latin typeface="Academy Sans Office Extrabold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/>
              <a:t>Trin 3</a:t>
            </a:r>
          </a:p>
          <a:p>
            <a:pPr marL="0" indent="0">
              <a:buNone/>
            </a:pPr>
            <a:r>
              <a:rPr lang="da-DK" sz="1300"/>
              <a:t>Klik herefter på </a:t>
            </a:r>
            <a:r>
              <a:rPr lang="da-DK" sz="1300" b="1"/>
              <a:t>Gruppe 14 Beregningsoplysninger</a:t>
            </a:r>
            <a:r>
              <a:rPr lang="da-DK" sz="1300"/>
              <a:t>. </a:t>
            </a:r>
          </a:p>
          <a:p>
            <a:pPr marL="0" indent="0">
              <a:buNone/>
            </a:pPr>
            <a:endParaRPr lang="da-DK" sz="1300"/>
          </a:p>
          <a:p>
            <a:pPr marL="0" indent="0">
              <a:buNone/>
            </a:pPr>
            <a:endParaRPr lang="da-DK" sz="130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3/5</a:t>
            </a:r>
            <a:endParaRPr lang="da-DK">
              <a:highlight>
                <a:srgbClr val="FFFF00"/>
              </a:highlight>
            </a:endParaRPr>
          </a:p>
        </p:txBody>
      </p:sp>
      <p:sp>
        <p:nvSpPr>
          <p:cNvPr id="9" name="Rektangel 2">
            <a:extLst>
              <a:ext uri="{FF2B5EF4-FFF2-40B4-BE49-F238E27FC236}">
                <a16:creationId xmlns:a16="http://schemas.microsoft.com/office/drawing/2014/main" id="{C9D3E22C-C634-D906-61B4-D8166A99DF47}"/>
              </a:ext>
            </a:extLst>
          </p:cNvPr>
          <p:cNvSpPr/>
          <p:nvPr/>
        </p:nvSpPr>
        <p:spPr>
          <a:xfrm>
            <a:off x="4208653" y="4067349"/>
            <a:ext cx="7526285" cy="1938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24375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33FAFE8-A7F9-B3C3-9BD0-E365E6A8CD8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6001" y="1872000"/>
            <a:ext cx="7520601" cy="4230337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Gruppe 14: Beregningsoplysninger </a:t>
            </a:r>
            <a:endParaRPr lang="da-DK" b="0" dirty="0">
              <a:latin typeface="Academy Sans Office Extrabold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4</a:t>
            </a:r>
          </a:p>
          <a:p>
            <a:pPr marL="0" indent="0">
              <a:buNone/>
            </a:pPr>
            <a:r>
              <a:rPr lang="da-DK" sz="1300" dirty="0"/>
              <a:t>Herefter vælger du feltet </a:t>
            </a:r>
            <a:r>
              <a:rPr lang="da-DK" sz="1300" b="1" dirty="0"/>
              <a:t>Præference (14 11 000 000)</a:t>
            </a:r>
            <a:r>
              <a:rPr lang="da-DK" sz="1300" dirty="0"/>
              <a:t>. </a:t>
            </a:r>
          </a:p>
          <a:p>
            <a:pPr marL="0" indent="0">
              <a:buNone/>
            </a:pPr>
            <a:endParaRPr lang="da-DK" sz="1300" dirty="0"/>
          </a:p>
          <a:p>
            <a:pPr marL="0" indent="0">
              <a:buNone/>
            </a:pPr>
            <a:r>
              <a:rPr lang="da-DK" sz="1300" dirty="0"/>
              <a:t>Vælg den præferencekode, som er tilknyttet din angivelse. </a:t>
            </a:r>
          </a:p>
          <a:p>
            <a:pPr marL="0" indent="0">
              <a:buNone/>
            </a:pPr>
            <a:endParaRPr lang="da-DK" sz="1300" dirty="0"/>
          </a:p>
          <a:p>
            <a:pPr marL="0" indent="0">
              <a:buNone/>
            </a:pPr>
            <a:r>
              <a:rPr lang="da-DK" sz="1300" dirty="0"/>
              <a:t>De mest anvendte præferencekoder er 200 fx (GSP-aftalen), 300(EUR1-certifikater) eller 400 (Toldunionsaftale med Tyrkiet).</a:t>
            </a:r>
            <a:endParaRPr lang="da-DK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1300" dirty="0"/>
          </a:p>
          <a:p>
            <a:pPr marL="0" indent="0">
              <a:buNone/>
            </a:pPr>
            <a:r>
              <a:rPr lang="da-DK" sz="1300" dirty="0"/>
              <a:t>Er du i tvivl om, hvilken præference- eller toldunionsaftale EU har indgået, kan du kontakte din eksportør eller anvende nedenstående link.  </a:t>
            </a:r>
            <a:endParaRPr lang="da-DK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1300" dirty="0"/>
          </a:p>
          <a:p>
            <a:pPr marL="0" indent="0">
              <a:buNone/>
            </a:pPr>
            <a:r>
              <a:rPr lang="da-DK" sz="1300" dirty="0">
                <a:hlinkClick r:id="rId4"/>
              </a:rPr>
              <a:t>Få styr på præferencedokumentationen som importør Toldstyrelsen</a:t>
            </a:r>
            <a:r>
              <a:rPr lang="da-DK" sz="1300" dirty="0"/>
              <a:t> </a:t>
            </a:r>
          </a:p>
          <a:p>
            <a:pPr marL="0" indent="0">
              <a:buNone/>
            </a:pPr>
            <a:endParaRPr lang="da-DK" sz="1300" dirty="0"/>
          </a:p>
          <a:p>
            <a:pPr marL="0" indent="0">
              <a:buNone/>
            </a:pPr>
            <a:br>
              <a:rPr lang="da-DK" sz="1300" dirty="0"/>
            </a:br>
            <a:endParaRPr lang="da-DK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1300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6E3830F-F5B6-4BBC-AE51-258584F7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2" y="1187450"/>
            <a:ext cx="11155301" cy="374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Trin for </a:t>
            </a:r>
            <a:r>
              <a:rPr lang="da-DK" b="0"/>
              <a:t>trin </a:t>
            </a:r>
            <a:r>
              <a:rPr lang="da-DK"/>
              <a:t>4/5</a:t>
            </a:r>
            <a:endParaRPr lang="da-DK">
              <a:highlight>
                <a:srgbClr val="FFFF00"/>
              </a:highlight>
            </a:endParaRPr>
          </a:p>
        </p:txBody>
      </p:sp>
      <p:sp>
        <p:nvSpPr>
          <p:cNvPr id="9" name="Rektangel 2">
            <a:extLst>
              <a:ext uri="{FF2B5EF4-FFF2-40B4-BE49-F238E27FC236}">
                <a16:creationId xmlns:a16="http://schemas.microsoft.com/office/drawing/2014/main" id="{3CE5EA14-D594-0DA1-66E5-AD16D99D94CE}"/>
              </a:ext>
            </a:extLst>
          </p:cNvPr>
          <p:cNvSpPr/>
          <p:nvPr/>
        </p:nvSpPr>
        <p:spPr>
          <a:xfrm>
            <a:off x="4356329" y="5151148"/>
            <a:ext cx="6692671" cy="2285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13756792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869BC1E-E507-A62D-4CDF-8073C465BE2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996001" y="1872000"/>
            <a:ext cx="7520599" cy="4230337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6BB6780-DB30-32A9-1816-0D843D4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>
                <a:latin typeface="Academy Sans Office Extrabold"/>
              </a:rPr>
              <a:t>Gruppe 14: Beregningsoplysninger</a:t>
            </a:r>
            <a:endParaRPr lang="da-DK" b="0" dirty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CF8A67-93A3-3503-E825-A8227E2AA2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44E53F-984F-1C4D-5EF0-0E06A2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1" y="1872000"/>
            <a:ext cx="3477600" cy="423033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0000" tIns="90000" rIns="90000" bIns="90000" rtlCol="0" anchor="t">
            <a:noAutofit/>
          </a:bodyPr>
          <a:lstStyle/>
          <a:p>
            <a:pPr marL="0" indent="0">
              <a:buNone/>
            </a:pPr>
            <a:r>
              <a:rPr lang="da-DK" sz="1300" b="1" dirty="0"/>
              <a:t>Trin 5</a:t>
            </a:r>
          </a:p>
          <a:p>
            <a:pPr marL="0" indent="0">
              <a:buNone/>
            </a:pPr>
            <a:r>
              <a:rPr lang="da-DK" sz="1300" dirty="0"/>
              <a:t>Der åbner nu en drop-</a:t>
            </a:r>
            <a:r>
              <a:rPr lang="da-DK" sz="1300" dirty="0" err="1"/>
              <a:t>down</a:t>
            </a:r>
            <a:r>
              <a:rPr lang="da-DK" sz="1300" dirty="0"/>
              <a:t>-menu, hvor du skal vælge den præferencekode, som passer til din angivelse.</a:t>
            </a:r>
            <a:br>
              <a:rPr lang="da-DK" sz="1300" dirty="0"/>
            </a:br>
            <a:endParaRPr lang="da-DK" sz="1300" dirty="0"/>
          </a:p>
          <a:p>
            <a:pPr marL="0" indent="0">
              <a:buNone/>
            </a:pPr>
            <a:r>
              <a:rPr lang="da-DK" sz="1300" b="1" dirty="0"/>
              <a:t>Bemærk</a:t>
            </a:r>
            <a:r>
              <a:rPr lang="da-DK" sz="1300" dirty="0"/>
              <a:t>, at hvis du bruger præferencekode 100 (Den normale toldordning), så skal du ikke foretage dig yderligere.</a:t>
            </a:r>
            <a:endParaRPr lang="da-DK" sz="1300" b="1" dirty="0"/>
          </a:p>
          <a:p>
            <a:pPr marL="0" indent="0">
              <a:buNone/>
            </a:pPr>
            <a:br>
              <a:rPr lang="da-DK" sz="1300" dirty="0"/>
            </a:br>
            <a:r>
              <a:rPr lang="da-DK" sz="1300" dirty="0"/>
              <a:t>Herefter lukker du </a:t>
            </a:r>
            <a:r>
              <a:rPr lang="da-DK" sz="1300" b="1" dirty="0"/>
              <a:t>Gruppe 14 Beregningsoplysninger</a:t>
            </a:r>
            <a:r>
              <a:rPr lang="da-DK" sz="1300" dirty="0"/>
              <a:t>. </a:t>
            </a:r>
            <a:br>
              <a:rPr lang="da-DK" sz="1300" dirty="0"/>
            </a:br>
            <a:br>
              <a:rPr lang="da-DK" sz="1300" dirty="0"/>
            </a:br>
            <a:endParaRPr lang="da-DK" sz="1300" dirty="0"/>
          </a:p>
          <a:p>
            <a:pPr marL="0" indent="0">
              <a:buNone/>
            </a:pPr>
            <a:endParaRPr lang="da-DK" sz="13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2BA36AC-274D-D9F9-54EE-4BB4CDC2F8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Trin for trin 5/5</a:t>
            </a:r>
          </a:p>
        </p:txBody>
      </p:sp>
      <p:sp>
        <p:nvSpPr>
          <p:cNvPr id="11" name="Rektangel 2">
            <a:extLst>
              <a:ext uri="{FF2B5EF4-FFF2-40B4-BE49-F238E27FC236}">
                <a16:creationId xmlns:a16="http://schemas.microsoft.com/office/drawing/2014/main" id="{0E91C938-729E-9441-9B47-19599B9F9238}"/>
              </a:ext>
            </a:extLst>
          </p:cNvPr>
          <p:cNvSpPr/>
          <p:nvPr/>
        </p:nvSpPr>
        <p:spPr>
          <a:xfrm>
            <a:off x="4343400" y="3794760"/>
            <a:ext cx="6713220" cy="1371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</p:spTree>
    <p:extLst>
      <p:ext uri="{BB962C8B-B14F-4D97-AF65-F5344CB8AC3E}">
        <p14:creationId xmlns:p14="http://schemas.microsoft.com/office/powerpoint/2010/main" val="15816779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B3F00B-627C-0AB6-597D-9C942A178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814665"/>
            <a:ext cx="10867409" cy="2039815"/>
          </a:xfrm>
        </p:spPr>
        <p:txBody>
          <a:bodyPr>
            <a:normAutofit/>
          </a:bodyPr>
          <a:lstStyle/>
          <a:p>
            <a:r>
              <a:rPr lang="da-DK" sz="4000" dirty="0">
                <a:latin typeface="Academy Sans Office Extrabold"/>
              </a:rPr>
              <a:t>Gruppe 12: </a:t>
            </a:r>
            <a:r>
              <a:rPr lang="da-DK" sz="4000" dirty="0">
                <a:solidFill>
                  <a:srgbClr val="FFFFFF"/>
                </a:solidFill>
                <a:latin typeface="Academy Sans Office Extrabold"/>
              </a:rPr>
              <a:t>Henvisninger til angivelser, dokumenter, certifikater og bevillinger</a:t>
            </a:r>
            <a:r>
              <a:rPr lang="da-DK" sz="4000" dirty="0">
                <a:latin typeface="Academy Sans Office Extrabold"/>
              </a:rPr>
              <a:t> 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05EE7B7E-6988-E7CF-1D79-06A8DA97B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Anmodning om præferencetold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FA93A14-0436-133A-F434-3E19E28E29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40177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oldstyrelsen">
  <a:themeElements>
    <a:clrScheme name="Toldstyrelsen">
      <a:dk1>
        <a:srgbClr val="14143C"/>
      </a:dk1>
      <a:lt1>
        <a:srgbClr val="FFFFFF"/>
      </a:lt1>
      <a:dk2>
        <a:srgbClr val="D1C5C3"/>
      </a:dk2>
      <a:lt2>
        <a:srgbClr val="E8E2E1"/>
      </a:lt2>
      <a:accent1>
        <a:srgbClr val="14143C"/>
      </a:accent1>
      <a:accent2>
        <a:srgbClr val="72728A"/>
      </a:accent2>
      <a:accent3>
        <a:srgbClr val="A1A1B1"/>
      </a:accent3>
      <a:accent4>
        <a:srgbClr val="FFBB16"/>
      </a:accent4>
      <a:accent5>
        <a:srgbClr val="FFD673"/>
      </a:accent5>
      <a:accent6>
        <a:srgbClr val="FFEBB9"/>
      </a:accent6>
      <a:hlink>
        <a:srgbClr val="14143C"/>
      </a:hlink>
      <a:folHlink>
        <a:srgbClr val="14143C"/>
      </a:folHlink>
    </a:clrScheme>
    <a:fontScheme name="Toldstyrelsen">
      <a:majorFont>
        <a:latin typeface="Academy Sans Office Extrabold"/>
        <a:ea typeface=""/>
        <a:cs typeface=""/>
      </a:majorFont>
      <a:minorFont>
        <a:latin typeface="Academy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11000"/>
          </a:lnSpc>
          <a:defRPr sz="15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1000"/>
          </a:lnSpc>
          <a:defRPr sz="1500" dirty="0" err="1"/>
        </a:defPPr>
      </a:lstStyle>
    </a:txDef>
  </a:objectDefaults>
  <a:extraClrSchemeLst/>
  <a:custClrLst>
    <a:custClr name="Blå">
      <a:srgbClr val="14143C"/>
    </a:custClr>
    <a:custClr name="Sand">
      <a:srgbClr val="D1C5C3"/>
    </a:custClr>
    <a:custClr name="Gul">
      <a:srgbClr val="FFBB1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80%">
      <a:srgbClr val="434363"/>
    </a:custClr>
    <a:custClr name="Sand 50%">
      <a:srgbClr val="E8E2E1"/>
    </a:custClr>
    <a:custClr name="Gul 60%">
      <a:srgbClr val="FFD67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60%">
      <a:srgbClr val="72728A"/>
    </a:custClr>
    <a:custClr name="Color has no name">
      <a:srgbClr val="FFFFFF"/>
    </a:custClr>
    <a:custClr name="Gul 30%">
      <a:srgbClr val="FFEB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40%">
      <a:srgbClr val="A1A1B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20%">
      <a:srgbClr val="D0D0D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æsentation1" id="{B5408806-20AB-4E6F-9212-F71E3F2261BB}" vid="{BE0D9A34-9895-475A-BA63-D5FDEFF8F05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cademy Sans Office"/>
        <a:ea typeface=""/>
        <a:cs typeface=""/>
      </a:majorFont>
      <a:minorFont>
        <a:latin typeface="Academy Sans Offic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å">
      <a:srgbClr val="14143C"/>
    </a:custClr>
    <a:custClr name="Sand">
      <a:srgbClr val="D1C5C3"/>
    </a:custClr>
    <a:custClr name="Gul">
      <a:srgbClr val="FFBB1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80%">
      <a:srgbClr val="434363"/>
    </a:custClr>
    <a:custClr name="Sand 50%">
      <a:srgbClr val="E8E2E1"/>
    </a:custClr>
    <a:custClr name="Gul 60%">
      <a:srgbClr val="FFD67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60%">
      <a:srgbClr val="72728A"/>
    </a:custClr>
    <a:custClr name="Color has no name">
      <a:srgbClr val="FFFFFF"/>
    </a:custClr>
    <a:custClr name="Gul 30%">
      <a:srgbClr val="FFEB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40%">
      <a:srgbClr val="A1A1B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20%">
      <a:srgbClr val="D0D0D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cademy Sans Office"/>
        <a:ea typeface=""/>
        <a:cs typeface=""/>
      </a:majorFont>
      <a:minorFont>
        <a:latin typeface="Academy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å">
      <a:srgbClr val="14143C"/>
    </a:custClr>
    <a:custClr name="Sand">
      <a:srgbClr val="D1C5C3"/>
    </a:custClr>
    <a:custClr name="Gul">
      <a:srgbClr val="FFBB1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80%">
      <a:srgbClr val="434363"/>
    </a:custClr>
    <a:custClr name="Sand 50%">
      <a:srgbClr val="E8E2E1"/>
    </a:custClr>
    <a:custClr name="Gul 60%">
      <a:srgbClr val="FFD67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60%">
      <a:srgbClr val="72728A"/>
    </a:custClr>
    <a:custClr name="Color has no name">
      <a:srgbClr val="FFFFFF"/>
    </a:custClr>
    <a:custClr name="Gul 30%">
      <a:srgbClr val="FFEB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40%">
      <a:srgbClr val="A1A1B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å 20%">
      <a:srgbClr val="D0D0D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9410e8-8a6a-49c6-81e8-d5ade3e7c0f2">
      <Terms xmlns="http://schemas.microsoft.com/office/infopath/2007/PartnerControls"/>
    </lcf76f155ced4ddcb4097134ff3c332f>
    <TaxCatchAll xmlns="2192455f-dd39-46c2-a242-0e30632fa188" xsi:nil="true"/>
    <System xmlns="b99410e8-8a6a-49c6-81e8-d5ade3e7c0f2" xsi:nil="true"/>
    <Status xmlns="b99410e8-8a6a-49c6-81e8-d5ade3e7c0f2">None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F5F31BAC119E48A47C88360B4E277D" ma:contentTypeVersion="22" ma:contentTypeDescription="Opret et nyt dokument." ma:contentTypeScope="" ma:versionID="19993eae1ae2075db16a90bbbad68da6">
  <xsd:schema xmlns:xsd="http://www.w3.org/2001/XMLSchema" xmlns:xs="http://www.w3.org/2001/XMLSchema" xmlns:p="http://schemas.microsoft.com/office/2006/metadata/properties" xmlns:ns2="b99410e8-8a6a-49c6-81e8-d5ade3e7c0f2" xmlns:ns3="2192455f-dd39-46c2-a242-0e30632fa188" targetNamespace="http://schemas.microsoft.com/office/2006/metadata/properties" ma:root="true" ma:fieldsID="c7b1452c396f1f212145bff2dc98815f" ns2:_="" ns3:_="">
    <xsd:import namespace="b99410e8-8a6a-49c6-81e8-d5ade3e7c0f2"/>
    <xsd:import namespace="2192455f-dd39-46c2-a242-0e30632fa188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System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410e8-8a6a-49c6-81e8-d5ade3e7c0f2" elementFormDefault="qualified">
    <xsd:import namespace="http://schemas.microsoft.com/office/2006/documentManagement/types"/>
    <xsd:import namespace="http://schemas.microsoft.com/office/infopath/2007/PartnerControls"/>
    <xsd:element name="Status" ma:index="1" nillable="true" ma:displayName="Status" ma:default="None" ma:format="Dropdown" ma:internalName="Status">
      <xsd:simpleType>
        <xsd:union memberTypes="dms:Text">
          <xsd:simpleType>
            <xsd:restriction base="dms:Choice">
              <xsd:enumeration value="Not started"/>
              <xsd:enumeration value="In progress"/>
              <xsd:enumeration value="Intern review"/>
              <xsd:enumeration value="Completed"/>
              <xsd:enumeration value="None"/>
              <xsd:enumeration value="Ekstern review"/>
            </xsd:restriction>
          </xsd:simpleType>
        </xsd:un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77cd6466-0c3f-4dec-b109-a6ea28fc2e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ystem" ma:index="25" nillable="true" ma:displayName="System" ma:format="Dropdown" ma:internalName="System">
      <xsd:simpleType>
        <xsd:restriction base="dms:Choice">
          <xsd:enumeration value="KRIA"/>
          <xsd:enumeration value="DMS Eksport"/>
          <xsd:enumeration value="DMS Forsendelse"/>
          <xsd:enumeration value="DMS Import"/>
          <xsd:enumeration value="DMS overordnet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2455f-dd39-46c2-a242-0e30632fa1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1ba37686-1f90-409d-b7c5-fb50cc7e7cbd}" ma:internalName="TaxCatchAll" ma:readOnly="false" ma:showField="CatchAllData" ma:web="2192455f-dd39-46c2-a242-0e30632fa1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037A36-33CA-46C7-BD88-283899F13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3F0A96-0EA6-4387-A6A3-5DCE190226EE}">
  <ds:schemaRefs>
    <ds:schemaRef ds:uri="http://schemas.microsoft.com/office/2006/metadata/properties"/>
    <ds:schemaRef ds:uri="2192455f-dd39-46c2-a242-0e30632fa188"/>
    <ds:schemaRef ds:uri="http://purl.org/dc/terms/"/>
    <ds:schemaRef ds:uri="http://schemas.microsoft.com/office/2006/documentManagement/types"/>
    <ds:schemaRef ds:uri="b99410e8-8a6a-49c6-81e8-d5ade3e7c0f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CDEAEE-46B6-499C-8971-B455915FD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410e8-8a6a-49c6-81e8-d5ade3e7c0f2"/>
    <ds:schemaRef ds:uri="2192455f-dd39-46c2-a242-0e30632fa1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f79d73b-6a7a-4260-851c-2db4f77b37d6}" enabled="1" method="Standard" siteId="{2e93f0ed-ff36-46d4-9ce6-e0d902050cf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</TotalTime>
  <Words>1043</Words>
  <Application>Microsoft Office PowerPoint</Application>
  <PresentationFormat>Widescreen</PresentationFormat>
  <Paragraphs>170</Paragraphs>
  <Slides>22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6" baseType="lpstr">
      <vt:lpstr>Academy Sans Office Extrabold</vt:lpstr>
      <vt:lpstr>Arial</vt:lpstr>
      <vt:lpstr>Academy Sans Office</vt:lpstr>
      <vt:lpstr>Toldstyrelsen</vt:lpstr>
      <vt:lpstr>  Præferencedokumentation</vt:lpstr>
      <vt:lpstr>Godt at vide</vt:lpstr>
      <vt:lpstr>Gruppe 14: Beregningsoplysninger </vt:lpstr>
      <vt:lpstr>Gruppe 14: Beregningsoplysninger</vt:lpstr>
      <vt:lpstr>Gruppe 14: Beregningsoplysninger</vt:lpstr>
      <vt:lpstr>Gruppe 14: Beregningsoplysninger</vt:lpstr>
      <vt:lpstr>Gruppe 14: Beregningsoplysninger </vt:lpstr>
      <vt:lpstr>Gruppe 14: Beregningsoplysninger</vt:lpstr>
      <vt:lpstr>Gruppe 12: Henvisninger til angivelser, dokumenter, certifikater og bevillinger </vt:lpstr>
      <vt:lpstr>Gruppe 12: Henvisninger til angivelser, dokumenter og bevillinger</vt:lpstr>
      <vt:lpstr>Gruppe 12: Henvisninger til angivelser, dokumenter og bevillinger</vt:lpstr>
      <vt:lpstr>Gruppe 12: Henvisninger til angivelser, dokumenter og bevillinger</vt:lpstr>
      <vt:lpstr>Gruppe 12: Henvisninger til angivelser, dokumenter og bevillinger</vt:lpstr>
      <vt:lpstr>Gruppe 12: Henvisninger til angivelser, dokumenter og bevillinger</vt:lpstr>
      <vt:lpstr>Gruppe 12: Henvisninger til angivelser, dokumenter og bevillinger</vt:lpstr>
      <vt:lpstr>Gruppe 12: Henvisninger til angivelser, certifikater og bevillinger </vt:lpstr>
      <vt:lpstr>Gruppe 12: Henvisninger til angivelser, certifikater og bevillinger</vt:lpstr>
      <vt:lpstr>Gruppe 16: Lokation, lande og oprindelsesland</vt:lpstr>
      <vt:lpstr>Gruppe 16: Lokation, lande og oprindelsesland</vt:lpstr>
      <vt:lpstr>Gruppe 16: Lokation, lande og oprindelsesland</vt:lpstr>
      <vt:lpstr>Gruppe 16: Lokation, lande og oprindelsesland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Præferencedokumentation</dc:title>
  <dc:subject/>
  <dc:creator>Anette Lodberg Schmidt</dc:creator>
  <cp:keywords/>
  <dc:description/>
  <cp:lastModifiedBy>Trine Fuglholt Thomsen</cp:lastModifiedBy>
  <cp:revision>407</cp:revision>
  <dcterms:created xsi:type="dcterms:W3CDTF">2024-08-22T07:52:55Z</dcterms:created>
  <dcterms:modified xsi:type="dcterms:W3CDTF">2025-11-19T13:14:40Z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0x0101001C827DC6E40FD94D8784F372101180E6</vt:lpwstr>
  </property>
</Properties>
</file>