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88" r:id="rId5"/>
    <p:sldMasterId id="2147483816" r:id="rId6"/>
    <p:sldMasterId id="2147483842" r:id="rId7"/>
    <p:sldMasterId id="2147483868" r:id="rId8"/>
    <p:sldMasterId id="2147483884" r:id="rId9"/>
  </p:sldMasterIdLst>
  <p:notesMasterIdLst>
    <p:notesMasterId r:id="rId30"/>
  </p:notesMasterIdLst>
  <p:handoutMasterIdLst>
    <p:handoutMasterId r:id="rId31"/>
  </p:handoutMasterIdLst>
  <p:sldIdLst>
    <p:sldId id="326" r:id="rId10"/>
    <p:sldId id="2147474358" r:id="rId11"/>
    <p:sldId id="2147474359" r:id="rId12"/>
    <p:sldId id="349" r:id="rId13"/>
    <p:sldId id="2147474360" r:id="rId14"/>
    <p:sldId id="2134806015" r:id="rId15"/>
    <p:sldId id="2134806018" r:id="rId16"/>
    <p:sldId id="2134806017" r:id="rId17"/>
    <p:sldId id="2147376324" r:id="rId18"/>
    <p:sldId id="2147474371" r:id="rId19"/>
    <p:sldId id="2147376330" r:id="rId20"/>
    <p:sldId id="2147474363" r:id="rId21"/>
    <p:sldId id="2147474370" r:id="rId22"/>
    <p:sldId id="2147474361" r:id="rId23"/>
    <p:sldId id="2147474368" r:id="rId24"/>
    <p:sldId id="2147474369" r:id="rId25"/>
    <p:sldId id="2147376279" r:id="rId26"/>
    <p:sldId id="2142535209" r:id="rId27"/>
    <p:sldId id="2147474372" r:id="rId28"/>
    <p:sldId id="2134805993" r:id="rId29"/>
  </p:sldIdLst>
  <p:sldSz cx="12192000" cy="6858000"/>
  <p:notesSz cx="6858000" cy="9144000"/>
  <p:embeddedFontLst>
    <p:embeddedFont>
      <p:font typeface="Academy Sans Extrabold" panose="020B0604020202020204" charset="0"/>
      <p:bold r:id="rId32"/>
      <p:boldItalic r:id="rId33"/>
    </p:embeddedFont>
    <p:embeddedFont>
      <p:font typeface="Academy Sans Office" panose="020B0604020202020204" charset="0"/>
      <p:regular r:id="rId34"/>
      <p:bold r:id="rId35"/>
      <p:italic r:id="rId36"/>
      <p:boldItalic r:id="rId37"/>
    </p:embeddedFont>
    <p:embeddedFont>
      <p:font typeface="Academy Sans Office Extrabold" panose="020B0604020202020204"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CDA9363F-019F-4D1D-8704-1ECB6F56FA32}">
          <p14:sldIdLst>
            <p14:sldId id="326"/>
            <p14:sldId id="2147474358"/>
            <p14:sldId id="2147474359"/>
            <p14:sldId id="349"/>
            <p14:sldId id="2147474360"/>
            <p14:sldId id="2134806015"/>
            <p14:sldId id="2134806018"/>
            <p14:sldId id="2134806017"/>
            <p14:sldId id="2147376324"/>
            <p14:sldId id="2147474371"/>
            <p14:sldId id="2147376330"/>
            <p14:sldId id="2147474363"/>
            <p14:sldId id="2147474370"/>
            <p14:sldId id="2147474361"/>
            <p14:sldId id="2147474368"/>
            <p14:sldId id="2147474369"/>
            <p14:sldId id="2147376279"/>
            <p14:sldId id="2142535209"/>
            <p14:sldId id="2147474372"/>
            <p14:sldId id="21348059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4E8209-15CF-DE51-3EE8-EB7870B78E94}" name="Dorthe Hansen" initials="DH" userId="S::Dorthe.2.Hansen@toldst.dk::406c8720-e1ce-4a13-a528-ace41b2eb22a" providerId="AD"/>
  <p188:author id="{75C4A40C-BD48-0F86-BA2D-6CC0C34113C6}" name="Kristian Kragh" initials="KK" userId="S::Kristian.Kragh@ufst.dk::275b3025-d940-41b9-96fc-1b5962660509" providerId="AD"/>
  <p188:author id="{323F3042-8F33-648D-54AF-BF9E1E5BADDC}" name="Henning Palm" initials="HP" userId="S::henning.palm@ufst.dk::72a1d1fd-346f-468d-966f-3fc678e25478" providerId="AD"/>
  <p188:author id="{34DF1098-0C61-5253-71E3-23D49292D030}" name="Janne Madsen" initials="JM" userId="S::Janne.Madsen@toldst.dk::8b30e7f2-b379-4015-b7d4-ecbb9e2e975c" providerId="AD"/>
  <p188:author id="{4FBC94A2-336D-DB32-0CA1-7FC620006A48}" name="Maja Sølvstrøm Jensen" initials="MJ" userId="S::maja.jensen@toldst.dk::65d1c919-8d35-4873-9f01-a2624148faf2" providerId="AD"/>
  <p188:author id="{29A747AC-484F-CB63-C73F-29CC4235A0E4}" name="Trong Nguyen" initials="TN" userId="S::trong.nguyen@toldst.dk::67d48423-07a3-4f5b-9d34-bf1d1c57076d" providerId="AD"/>
  <p188:author id="{BD7F1EBC-C820-1F84-89E2-F0CEAD804137}" name="Henning Palm" initials="HP" userId="S::Henning.Palm@UFST.DK::72a1d1fd-346f-468d-966f-3fc678e25478" providerId="AD"/>
  <p188:author id="{8EEF2FBF-4664-C614-2B00-B5AB024C20A7}" name="Maja Sølvstrøm Jensen" initials="MSJ" userId="S::Maja.Jensen@toldst.dk::65d1c919-8d35-4873-9f01-a2624148faf2" providerId="AD"/>
  <p188:author id="{058752FC-B635-EA87-631A-6B30AA39142A}" name="Mads Bytzer Munch" initials="MBM" userId="S::Mads.Munch@toldst.dk::ccf84822-0ee1-4c00-b74f-0df761ba2e6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2E9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505AC-064C-C88C-403E-8E8053FB973B}" v="16" dt="2025-01-23T10:16:26.497"/>
    <p1510:client id="{C85DB136-0C65-71E1-8CB9-6FDFD934B4BC}" v="76" dt="2025-01-23T08:15:01.958"/>
    <p1510:client id="{CCF89211-6F23-B9D4-083B-9D9D74729ADB}" v="33" dt="2025-01-23T08:17:17.82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5.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1.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Bytzer Munch" userId="S::mads.munch@toldst.dk::ccf84822-0ee1-4c00-b74f-0df761ba2e62" providerId="AD" clId="Web-{C85DB136-0C65-71E1-8CB9-6FDFD934B4BC}"/>
    <pc:docChg chg="modSld">
      <pc:chgData name="Mads Bytzer Munch" userId="S::mads.munch@toldst.dk::ccf84822-0ee1-4c00-b74f-0df761ba2e62" providerId="AD" clId="Web-{C85DB136-0C65-71E1-8CB9-6FDFD934B4BC}" dt="2025-01-23T08:15:00.364" v="42"/>
      <pc:docMkLst>
        <pc:docMk/>
      </pc:docMkLst>
      <pc:sldChg chg="modSp">
        <pc:chgData name="Mads Bytzer Munch" userId="S::mads.munch@toldst.dk::ccf84822-0ee1-4c00-b74f-0df761ba2e62" providerId="AD" clId="Web-{C85DB136-0C65-71E1-8CB9-6FDFD934B4BC}" dt="2025-01-23T08:15:00.364" v="42"/>
        <pc:sldMkLst>
          <pc:docMk/>
          <pc:sldMk cId="1901542037" sldId="2134806017"/>
        </pc:sldMkLst>
        <pc:graphicFrameChg chg="mod modGraphic">
          <ac:chgData name="Mads Bytzer Munch" userId="S::mads.munch@toldst.dk::ccf84822-0ee1-4c00-b74f-0df761ba2e62" providerId="AD" clId="Web-{C85DB136-0C65-71E1-8CB9-6FDFD934B4BC}" dt="2025-01-23T08:15:00.364" v="42"/>
          <ac:graphicFrameMkLst>
            <pc:docMk/>
            <pc:sldMk cId="1901542037" sldId="2134806017"/>
            <ac:graphicFrameMk id="5" creationId="{E2234C93-8CED-20D1-9C98-E0E3D8667307}"/>
          </ac:graphicFrameMkLst>
        </pc:graphicFrameChg>
      </pc:sldChg>
    </pc:docChg>
  </pc:docChgLst>
  <pc:docChgLst>
    <pc:chgData name="Mads Bytzer Munch" userId="S::mads.munch@toldst.dk::ccf84822-0ee1-4c00-b74f-0df761ba2e62" providerId="AD" clId="Web-{CCF89211-6F23-B9D4-083B-9D9D74729ADB}"/>
    <pc:docChg chg="modSld">
      <pc:chgData name="Mads Bytzer Munch" userId="S::mads.munch@toldst.dk::ccf84822-0ee1-4c00-b74f-0df761ba2e62" providerId="AD" clId="Web-{CCF89211-6F23-B9D4-083B-9D9D74729ADB}" dt="2025-01-23T08:17:17.828" v="27"/>
      <pc:docMkLst>
        <pc:docMk/>
      </pc:docMkLst>
      <pc:sldChg chg="modSp">
        <pc:chgData name="Mads Bytzer Munch" userId="S::mads.munch@toldst.dk::ccf84822-0ee1-4c00-b74f-0df761ba2e62" providerId="AD" clId="Web-{CCF89211-6F23-B9D4-083B-9D9D74729ADB}" dt="2025-01-23T08:17:17.828" v="27"/>
        <pc:sldMkLst>
          <pc:docMk/>
          <pc:sldMk cId="1901542037" sldId="2134806017"/>
        </pc:sldMkLst>
        <pc:graphicFrameChg chg="mod modGraphic">
          <ac:chgData name="Mads Bytzer Munch" userId="S::mads.munch@toldst.dk::ccf84822-0ee1-4c00-b74f-0df761ba2e62" providerId="AD" clId="Web-{CCF89211-6F23-B9D4-083B-9D9D74729ADB}" dt="2025-01-23T08:17:17.828" v="27"/>
          <ac:graphicFrameMkLst>
            <pc:docMk/>
            <pc:sldMk cId="1901542037" sldId="2134806017"/>
            <ac:graphicFrameMk id="5" creationId="{E2234C93-8CED-20D1-9C98-E0E3D8667307}"/>
          </ac:graphicFrameMkLst>
        </pc:graphicFrameChg>
      </pc:sldChg>
    </pc:docChg>
  </pc:docChgLst>
  <pc:docChgLst>
    <pc:chgData name="Mads Bytzer Munch" userId="S::mads.munch@toldst.dk::ccf84822-0ee1-4c00-b74f-0df761ba2e62" providerId="AD" clId="Web-{222505AC-064C-C88C-403E-8E8053FB973B}"/>
    <pc:docChg chg="modSld">
      <pc:chgData name="Mads Bytzer Munch" userId="S::mads.munch@toldst.dk::ccf84822-0ee1-4c00-b74f-0df761ba2e62" providerId="AD" clId="Web-{222505AC-064C-C88C-403E-8E8053FB973B}" dt="2025-01-23T10:16:18.403" v="12" actId="20577"/>
      <pc:docMkLst>
        <pc:docMk/>
      </pc:docMkLst>
      <pc:sldChg chg="modSp">
        <pc:chgData name="Mads Bytzer Munch" userId="S::mads.munch@toldst.dk::ccf84822-0ee1-4c00-b74f-0df761ba2e62" providerId="AD" clId="Web-{222505AC-064C-C88C-403E-8E8053FB973B}" dt="2025-01-23T10:14:59.900" v="3" actId="20577"/>
        <pc:sldMkLst>
          <pc:docMk/>
          <pc:sldMk cId="2619995672" sldId="2147376324"/>
        </pc:sldMkLst>
        <pc:spChg chg="mod">
          <ac:chgData name="Mads Bytzer Munch" userId="S::mads.munch@toldst.dk::ccf84822-0ee1-4c00-b74f-0df761ba2e62" providerId="AD" clId="Web-{222505AC-064C-C88C-403E-8E8053FB973B}" dt="2025-01-23T10:14:59.900" v="3" actId="20577"/>
          <ac:spMkLst>
            <pc:docMk/>
            <pc:sldMk cId="2619995672" sldId="2147376324"/>
            <ac:spMk id="6" creationId="{CC3840DA-1230-6ECA-9910-D3ED40B0129D}"/>
          </ac:spMkLst>
        </pc:spChg>
      </pc:sldChg>
      <pc:sldChg chg="modSp">
        <pc:chgData name="Mads Bytzer Munch" userId="S::mads.munch@toldst.dk::ccf84822-0ee1-4c00-b74f-0df761ba2e62" providerId="AD" clId="Web-{222505AC-064C-C88C-403E-8E8053FB973B}" dt="2025-01-23T10:16:06.559" v="8" actId="20577"/>
        <pc:sldMkLst>
          <pc:docMk/>
          <pc:sldMk cId="10040431" sldId="2147474368"/>
        </pc:sldMkLst>
        <pc:spChg chg="mod">
          <ac:chgData name="Mads Bytzer Munch" userId="S::mads.munch@toldst.dk::ccf84822-0ee1-4c00-b74f-0df761ba2e62" providerId="AD" clId="Web-{222505AC-064C-C88C-403E-8E8053FB973B}" dt="2025-01-23T10:16:06.559" v="8" actId="20577"/>
          <ac:spMkLst>
            <pc:docMk/>
            <pc:sldMk cId="10040431" sldId="2147474368"/>
            <ac:spMk id="5" creationId="{8E393146-FAD9-1C0E-EC32-570244960F76}"/>
          </ac:spMkLst>
        </pc:spChg>
      </pc:sldChg>
      <pc:sldChg chg="modSp">
        <pc:chgData name="Mads Bytzer Munch" userId="S::mads.munch@toldst.dk::ccf84822-0ee1-4c00-b74f-0df761ba2e62" providerId="AD" clId="Web-{222505AC-064C-C88C-403E-8E8053FB973B}" dt="2025-01-23T10:16:18.403" v="12" actId="20577"/>
        <pc:sldMkLst>
          <pc:docMk/>
          <pc:sldMk cId="177925487" sldId="2147474369"/>
        </pc:sldMkLst>
        <pc:spChg chg="mod">
          <ac:chgData name="Mads Bytzer Munch" userId="S::mads.munch@toldst.dk::ccf84822-0ee1-4c00-b74f-0df761ba2e62" providerId="AD" clId="Web-{222505AC-064C-C88C-403E-8E8053FB973B}" dt="2025-01-23T10:16:18.403" v="12" actId="20577"/>
          <ac:spMkLst>
            <pc:docMk/>
            <pc:sldMk cId="177925487" sldId="2147474369"/>
            <ac:spMk id="7" creationId="{AA3CC866-453E-2B5F-063C-CF5D4143E8F6}"/>
          </ac:spMkLst>
        </pc:spChg>
      </pc:sldChg>
      <pc:sldChg chg="modSp">
        <pc:chgData name="Mads Bytzer Munch" userId="S::mads.munch@toldst.dk::ccf84822-0ee1-4c00-b74f-0df761ba2e62" providerId="AD" clId="Web-{222505AC-064C-C88C-403E-8E8053FB973B}" dt="2025-01-23T10:15:10.963" v="6" actId="20577"/>
        <pc:sldMkLst>
          <pc:docMk/>
          <pc:sldMk cId="577158083" sldId="2147474371"/>
        </pc:sldMkLst>
        <pc:spChg chg="mod">
          <ac:chgData name="Mads Bytzer Munch" userId="S::mads.munch@toldst.dk::ccf84822-0ee1-4c00-b74f-0df761ba2e62" providerId="AD" clId="Web-{222505AC-064C-C88C-403E-8E8053FB973B}" dt="2025-01-23T10:15:10.963" v="6" actId="20577"/>
          <ac:spMkLst>
            <pc:docMk/>
            <pc:sldMk cId="577158083" sldId="2147474371"/>
            <ac:spMk id="6" creationId="{7BD70763-2079-8E70-F8C1-D0CFA50A6D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cademy Sans Office" panose="020B0503030000000000" pitchFamily="34" charset="0"/>
            </a:endParaRPr>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latin typeface="Academy Sans Office" panose="020B0503030000000000" pitchFamily="34" charset="0"/>
              </a:rPr>
              <a:t>‹nr.›</a:t>
            </a:fld>
            <a:endParaRPr lang="en-GB">
              <a:latin typeface="Academy Sans Office" panose="020B0503030000000000" pitchFamily="34" charset="0"/>
            </a:endParaRPr>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latin typeface="Academy Sans Office" panose="020B0503030000000000" pitchFamily="34" charset="0"/>
              </a:rPr>
              <a:t>23/01/2025</a:t>
            </a:fld>
            <a:endParaRPr lang="en-GB">
              <a:latin typeface="Academy Sans Office" panose="020B0503030000000000" pitchFamily="34" charset="0"/>
            </a:endParaRPr>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cademy Sans Office" panose="020B0503030000000000" pitchFamily="34" charset="0"/>
            </a:endParaRPr>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b="0" i="0">
                <a:latin typeface="Academy Sans Office" panose="020B0503030000000000" pitchFamily="34" charset="0"/>
              </a:defRPr>
            </a:lvl1pPr>
          </a:lstStyle>
          <a:p>
            <a:fld id="{1386E511-D742-4EFE-90B5-C9FC42762E0F}" type="datetimeFigureOut">
              <a:rPr lang="en-GB" smtClean="0"/>
              <a:pPr/>
              <a:t>23/01/2025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b="0" i="0">
                <a:latin typeface="Academy Sans Office" panose="020B0503030000000000" pitchFamily="34" charset="0"/>
              </a:defRPr>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b="0" i="0">
                <a:latin typeface="Academy Sans Office" panose="020B0503030000000000" pitchFamily="34" charset="0"/>
              </a:defRPr>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b="0" i="0">
                <a:latin typeface="Academy Sans Office" panose="020B0503030000000000" pitchFamily="34" charset="0"/>
              </a:defRPr>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cademy Sans Office" panose="020B0503030000000000" pitchFamily="34" charset="0"/>
        <a:ea typeface="+mn-ea"/>
        <a:cs typeface="+mn-cs"/>
      </a:defRPr>
    </a:lvl1pPr>
    <a:lvl2pPr marL="457200" algn="l" defTabSz="914400" rtl="0" eaLnBrk="1" latinLnBrk="0" hangingPunct="1">
      <a:defRPr sz="1200" b="0" i="0" kern="1200">
        <a:solidFill>
          <a:schemeClr val="tx1"/>
        </a:solidFill>
        <a:latin typeface="Academy Sans Office" panose="020B0503030000000000" pitchFamily="34" charset="0"/>
        <a:ea typeface="+mn-ea"/>
        <a:cs typeface="+mn-cs"/>
      </a:defRPr>
    </a:lvl2pPr>
    <a:lvl3pPr marL="914400" algn="l" defTabSz="914400" rtl="0" eaLnBrk="1" latinLnBrk="0" hangingPunct="1">
      <a:defRPr sz="1200" b="0" i="0" kern="1200">
        <a:solidFill>
          <a:schemeClr val="tx1"/>
        </a:solidFill>
        <a:latin typeface="Academy Sans Office" panose="020B0503030000000000" pitchFamily="34" charset="0"/>
        <a:ea typeface="+mn-ea"/>
        <a:cs typeface="+mn-cs"/>
      </a:defRPr>
    </a:lvl3pPr>
    <a:lvl4pPr marL="1371600" algn="l" defTabSz="914400" rtl="0" eaLnBrk="1" latinLnBrk="0" hangingPunct="1">
      <a:defRPr sz="1200" b="0" i="0" kern="1200">
        <a:solidFill>
          <a:schemeClr val="tx1"/>
        </a:solidFill>
        <a:latin typeface="Academy Sans Office" panose="020B0503030000000000" pitchFamily="34" charset="0"/>
        <a:ea typeface="+mn-ea"/>
        <a:cs typeface="+mn-cs"/>
      </a:defRPr>
    </a:lvl4pPr>
    <a:lvl5pPr marL="1828800" algn="l" defTabSz="914400" rtl="0" eaLnBrk="1" latinLnBrk="0" hangingPunct="1">
      <a:defRPr sz="1200" b="0" i="0" kern="1200">
        <a:solidFill>
          <a:schemeClr val="tx1"/>
        </a:solidFill>
        <a:latin typeface="Academy Sans Office" panose="020B050303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lex.europa.eu/legal-content/DA/TXT/PDF/?uri=CELEX:32013R0952&amp;qid=169200117741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5 minutter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88439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93910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76353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55347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772010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248613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cs typeface="Arial"/>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844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302044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252344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Se mere om reglerne for indgivelse af en summarisk indpassageangivelse i </a:t>
            </a:r>
            <a:r>
              <a:rPr lang="da-DK">
                <a:hlinkClick r:id="rId3"/>
              </a:rPr>
              <a:t>EU-toldkodeksen (EUTK), </a:t>
            </a:r>
            <a:r>
              <a:rPr lang="da-DK" err="1">
                <a:hlinkClick r:id="rId3"/>
              </a:rPr>
              <a:t>Atikel</a:t>
            </a:r>
            <a:r>
              <a:rPr lang="da-DK">
                <a:hlinkClick r:id="rId3"/>
              </a:rPr>
              <a:t> 127</a:t>
            </a:r>
            <a:r>
              <a:rPr lang="da-DK"/>
              <a:t>.</a:t>
            </a:r>
            <a:br>
              <a:rPr lang="da-DK"/>
            </a:br>
            <a:endParaRPr lang="da-DK"/>
          </a:p>
          <a:p>
            <a:r>
              <a:rPr lang="da-DK"/>
              <a:t>Artikel 127, stk. 4:</a:t>
            </a:r>
            <a:br>
              <a:rPr lang="da-DK"/>
            </a:br>
            <a:r>
              <a:rPr lang="da-DK"/>
              <a:t>Den summariske indpassageangivelse skal indgives af transportøren. </a:t>
            </a:r>
            <a:br>
              <a:rPr lang="da-DK"/>
            </a:br>
            <a:r>
              <a:rPr lang="da-DK"/>
              <a:t>Uden at dette berører transportørens forpligtelser, kan den summariske indpassageangivelse i stedet indgives af en af følgende personer: </a:t>
            </a:r>
            <a:br>
              <a:rPr lang="da-DK"/>
            </a:br>
            <a:r>
              <a:rPr lang="da-DK"/>
              <a:t>a) importøren eller modtageren eller en anden person, i hvis navn eller på hvis vegne transportøren handler </a:t>
            </a:r>
            <a:br>
              <a:rPr lang="da-DK"/>
            </a:br>
            <a:r>
              <a:rPr lang="da-DK"/>
              <a:t>b) enhver person, som er i stand til at frembyde de pågældende varer eller få dem frembudt på indgangstoldstedet. </a:t>
            </a:r>
            <a:br>
              <a:rPr lang="da-DK"/>
            </a:br>
            <a:endParaRPr lang="da-DK"/>
          </a:p>
          <a:p>
            <a:r>
              <a:rPr lang="da-DK"/>
              <a:t>Artikel 127, stk. 5: </a:t>
            </a:r>
            <a:br>
              <a:rPr lang="da-DK"/>
            </a:br>
            <a:r>
              <a:rPr lang="da-DK"/>
              <a:t>Den summariske indpassageangivelse skal indeholde de oplysninger, der er nødvendige for risikoanalysen af sikrings og sikkerhedshensyn. </a:t>
            </a:r>
            <a:br>
              <a:rPr lang="da-DK"/>
            </a:br>
            <a:endParaRPr lang="da-DK"/>
          </a:p>
          <a:p>
            <a:r>
              <a:rPr lang="da-DK"/>
              <a:t>Artikel 127, stk. 6: </a:t>
            </a:r>
            <a:br>
              <a:rPr lang="da-DK"/>
            </a:br>
            <a:r>
              <a:rPr lang="da-DK"/>
              <a:t>I specifikke tilfælde, hvor alle de i stk. 5 nævnte oplysninger ikke kan tilvejebringes fra de i stk. 4 nævnte personer, kan det kræves, at andre personer, der er i besiddelse af disse oplysninger, og som har de behørige rettigheder til at fremlægge dem, giver disse oplysninger</a:t>
            </a:r>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258685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62174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58477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03153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98422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40148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16026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1451873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A41C32-0E6C-61E1-C6E2-C933063FA9F4}"/>
              </a:ext>
            </a:extLst>
          </p:cNvPr>
          <p:cNvSpPr>
            <a:spLocks noGrp="1"/>
          </p:cNvSpPr>
          <p:nvPr>
            <p:ph type="sldNum" sz="quarter" idx="12"/>
          </p:nvPr>
        </p:nvSpPr>
        <p:spPr>
          <a:xfrm>
            <a:off x="518264" y="286278"/>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
        <p:nvSpPr>
          <p:cNvPr id="2" name="Title 1"/>
          <p:cNvSpPr>
            <a:spLocks noGrp="1"/>
          </p:cNvSpPr>
          <p:nvPr>
            <p:ph type="ctrTitle" hasCustomPrompt="1"/>
          </p:nvPr>
        </p:nvSpPr>
        <p:spPr>
          <a:xfrm>
            <a:off x="517525" y="1394807"/>
            <a:ext cx="7321550" cy="2068025"/>
          </a:xfrm>
        </p:spPr>
        <p:txBody>
          <a:bodyPr anchor="b">
            <a:normAutofit/>
          </a:bodyPr>
          <a:lstStyle>
            <a:lvl1pPr algn="l">
              <a:lnSpc>
                <a:spcPct val="86000"/>
              </a:lnSpc>
              <a:defRPr sz="5200">
                <a:solidFill>
                  <a:schemeClr val="tx1"/>
                </a:solidFill>
                <a:latin typeface="Academy Sans Office Extrabold" panose="020B0903030000000000" pitchFamily="34" charset="0"/>
              </a:defRPr>
            </a:lvl1pPr>
          </a:lstStyle>
          <a:p>
            <a:r>
              <a:rPr lang="da-DK"/>
              <a:t>Indsæt titel</a:t>
            </a:r>
          </a:p>
        </p:txBody>
      </p:sp>
      <p:sp>
        <p:nvSpPr>
          <p:cNvPr id="3" name="Subtitle 2"/>
          <p:cNvSpPr>
            <a:spLocks noGrp="1"/>
          </p:cNvSpPr>
          <p:nvPr>
            <p:ph type="subTitle" idx="1" hasCustomPrompt="1"/>
          </p:nvPr>
        </p:nvSpPr>
        <p:spPr>
          <a:xfrm>
            <a:off x="515937" y="3714750"/>
            <a:ext cx="7323138" cy="845820"/>
          </a:xfrm>
        </p:spPr>
        <p:txBody>
          <a:bodyPr/>
          <a:lstStyle>
            <a:lvl1pPr marL="0" indent="0" algn="l">
              <a:lnSpc>
                <a:spcPct val="100000"/>
              </a:lnSpc>
              <a:spcBef>
                <a:spcPts val="0"/>
              </a:spcBef>
              <a:buFont typeface="Academy Sans Office" panose="020B0604020202020204" pitchFamily="34" charset="0"/>
              <a:buNone/>
              <a:defRPr sz="1800"/>
            </a:lvl1pPr>
            <a:lvl2pPr marL="0" indent="0" algn="l">
              <a:lnSpc>
                <a:spcPct val="100000"/>
              </a:lnSpc>
              <a:buFont typeface="Academy Sans Office" panose="020B0604020202020204" pitchFamily="34" charset="0"/>
              <a:buNone/>
              <a:defRPr sz="2000"/>
            </a:lvl2pPr>
            <a:lvl3pPr marL="0" indent="0" algn="l">
              <a:lnSpc>
                <a:spcPct val="100000"/>
              </a:lnSpc>
              <a:buFont typeface="Academy Sans Office" panose="020B0604020202020204" pitchFamily="34" charset="0"/>
              <a:buChar char="​"/>
              <a:defRPr sz="2000"/>
            </a:lvl3pPr>
            <a:lvl4pPr marL="0" indent="0" algn="l">
              <a:lnSpc>
                <a:spcPct val="100000"/>
              </a:lnSpc>
              <a:buFont typeface="Academy Sans Office" panose="020B0604020202020204" pitchFamily="34" charset="0"/>
              <a:buChar char="​"/>
              <a:defRPr sz="2000"/>
            </a:lvl4pPr>
            <a:lvl5pPr marL="0" indent="0" algn="l">
              <a:lnSpc>
                <a:spcPct val="100000"/>
              </a:lnSpc>
              <a:buFont typeface="Academy Sans Office" panose="020B0604020202020204" pitchFamily="34" charset="0"/>
              <a:buChar char="​"/>
              <a:defRPr sz="2000"/>
            </a:lvl5pPr>
            <a:lvl6pPr marL="0" indent="0" algn="l">
              <a:lnSpc>
                <a:spcPct val="100000"/>
              </a:lnSpc>
              <a:buFont typeface="Academy Sans Office" panose="020B0604020202020204" pitchFamily="34" charset="0"/>
              <a:buChar char="​"/>
              <a:defRPr sz="2000"/>
            </a:lvl6pPr>
            <a:lvl7pPr marL="0" indent="0" algn="l">
              <a:lnSpc>
                <a:spcPct val="100000"/>
              </a:lnSpc>
              <a:buFont typeface="Academy Sans Office" panose="020B0604020202020204" pitchFamily="34" charset="0"/>
              <a:buChar char="​"/>
              <a:defRPr sz="2000"/>
            </a:lvl7pPr>
            <a:lvl8pPr marL="0" indent="0" algn="l">
              <a:lnSpc>
                <a:spcPct val="100000"/>
              </a:lnSpc>
              <a:buFont typeface="Academy Sans Office" panose="020B0604020202020204" pitchFamily="34" charset="0"/>
              <a:buChar char="​"/>
              <a:defRPr sz="2000"/>
            </a:lvl8pPr>
            <a:lvl9pPr marL="0" indent="0" algn="l">
              <a:lnSpc>
                <a:spcPct val="100000"/>
              </a:lnSpc>
              <a:buFont typeface="Academy Sans Office" panose="020B0604020202020204" pitchFamily="34" charset="0"/>
              <a:buChar char="​"/>
              <a:defRPr sz="2000"/>
            </a:lvl9pPr>
          </a:lstStyle>
          <a:p>
            <a:r>
              <a:rPr lang="da-DK"/>
              <a:t>Indsæt undertitel</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97851" y="350044"/>
            <a:ext cx="1911644" cy="139462"/>
          </a:xfrm>
        </p:spPr>
        <p:txBody>
          <a:bodyPr vert="horz" wrap="square" rIns="90000" anchor="t">
            <a:spAutoFit/>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Navn, titel, afdeling mv.</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118725" y="350044"/>
            <a:ext cx="1539582" cy="139462"/>
          </a:xfrm>
          <a:prstGeom prst="rect">
            <a:avLst/>
          </a:prstGeom>
        </p:spPr>
        <p:txBody>
          <a:bodyPr vert="horz" wrap="square" tIns="0" rIns="0" bIns="0" anchor="t" anchorCtr="0">
            <a:spAutoFit/>
          </a:bodyPr>
          <a:lstStyle>
            <a:lvl1pPr algn="r">
              <a:lnSpc>
                <a:spcPct val="111000"/>
              </a:lnSpc>
              <a:defRPr sz="900">
                <a:solidFill>
                  <a:schemeClr val="tx1"/>
                </a:solidFill>
              </a:defRPr>
            </a:lvl1pPr>
          </a:lstStyle>
          <a:p>
            <a:endParaRPr lang="da-DK"/>
          </a:p>
        </p:txBody>
      </p:sp>
      <p:pic>
        <p:nvPicPr>
          <p:cNvPr id="4" name="Grafik 3">
            <a:extLst>
              <a:ext uri="{FF2B5EF4-FFF2-40B4-BE49-F238E27FC236}">
                <a16:creationId xmlns:a16="http://schemas.microsoft.com/office/drawing/2014/main" id="{3C65A69C-7052-301E-676F-237DB6502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898" y="4874291"/>
            <a:ext cx="9737417" cy="673204"/>
          </a:xfrm>
          <a:prstGeom prst="rect">
            <a:avLst/>
          </a:prstGeom>
        </p:spPr>
      </p:pic>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bok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0" y="591137"/>
            <a:ext cx="11156073"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2" y="1187450"/>
            <a:ext cx="11155301" cy="374400"/>
          </a:xfrm>
        </p:spPr>
        <p:txBody>
          <a:bodyPr/>
          <a:lstStyle>
            <a:lvl1pPr marL="0" indent="0">
              <a:buNone/>
              <a:defRPr sz="1800"/>
            </a:lvl1pPr>
          </a:lstStyle>
          <a:p>
            <a:pPr lvl="0"/>
            <a:r>
              <a:rPr lang="da-DK"/>
              <a:t>Underoverskrift</a:t>
            </a:r>
          </a:p>
        </p:txBody>
      </p:sp>
      <p:sp>
        <p:nvSpPr>
          <p:cNvPr id="7" name="Pladsholder til slidenummer 6">
            <a:extLst>
              <a:ext uri="{FF2B5EF4-FFF2-40B4-BE49-F238E27FC236}">
                <a16:creationId xmlns:a16="http://schemas.microsoft.com/office/drawing/2014/main" id="{D91A603D-F3DB-B1FA-B1BA-70280EFA166A}"/>
              </a:ext>
            </a:extLst>
          </p:cNvPr>
          <p:cNvSpPr>
            <a:spLocks noGrp="1"/>
          </p:cNvSpPr>
          <p:nvPr>
            <p:ph type="sldNum" sz="quarter" idx="2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14" name="Content Placeholder 2">
            <a:extLst>
              <a:ext uri="{FF2B5EF4-FFF2-40B4-BE49-F238E27FC236}">
                <a16:creationId xmlns:a16="http://schemas.microsoft.com/office/drawing/2014/main" id="{03C59367-07A3-B623-7E93-0E8AD6784B4A}"/>
              </a:ext>
            </a:extLst>
          </p:cNvPr>
          <p:cNvSpPr>
            <a:spLocks noGrp="1"/>
          </p:cNvSpPr>
          <p:nvPr>
            <p:ph idx="1" hasCustomPrompt="1"/>
          </p:nvPr>
        </p:nvSpPr>
        <p:spPr>
          <a:xfrm>
            <a:off x="518401" y="1872000"/>
            <a:ext cx="3477600" cy="4230337"/>
          </a:xfrm>
          <a:solidFill>
            <a:srgbClr val="E8E2E1"/>
          </a:solidFill>
        </p:spPr>
        <p:txBody>
          <a:bodyPr lIns="90000" tIns="90000" rIns="90000" bIns="90000"/>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15" name="Content Placeholder 3">
            <a:extLst>
              <a:ext uri="{FF2B5EF4-FFF2-40B4-BE49-F238E27FC236}">
                <a16:creationId xmlns:a16="http://schemas.microsoft.com/office/drawing/2014/main" id="{F28F41F1-D827-F932-52BC-90A8981095E5}"/>
              </a:ext>
            </a:extLst>
          </p:cNvPr>
          <p:cNvSpPr>
            <a:spLocks noGrp="1"/>
          </p:cNvSpPr>
          <p:nvPr>
            <p:ph sz="half" idx="2" hasCustomPrompt="1"/>
          </p:nvPr>
        </p:nvSpPr>
        <p:spPr>
          <a:xfrm>
            <a:off x="4360862" y="1872000"/>
            <a:ext cx="3477600" cy="4229101"/>
          </a:xfrm>
          <a:solidFill>
            <a:srgbClr val="D0D0D8"/>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
        <p:nvSpPr>
          <p:cNvPr id="16" name="Content Placeholder 4">
            <a:extLst>
              <a:ext uri="{FF2B5EF4-FFF2-40B4-BE49-F238E27FC236}">
                <a16:creationId xmlns:a16="http://schemas.microsoft.com/office/drawing/2014/main" id="{50C286B0-0D73-B5F6-82E6-662B4144F9E7}"/>
              </a:ext>
            </a:extLst>
          </p:cNvPr>
          <p:cNvSpPr>
            <a:spLocks noGrp="1"/>
          </p:cNvSpPr>
          <p:nvPr>
            <p:ph sz="half" idx="13" hasCustomPrompt="1"/>
          </p:nvPr>
        </p:nvSpPr>
        <p:spPr>
          <a:xfrm>
            <a:off x="8196261" y="1872000"/>
            <a:ext cx="3477600" cy="4228763"/>
          </a:xfrm>
          <a:solidFill>
            <a:schemeClr val="bg1"/>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Tree>
    <p:extLst>
      <p:ext uri="{BB962C8B-B14F-4D97-AF65-F5344CB8AC3E}">
        <p14:creationId xmlns:p14="http://schemas.microsoft.com/office/powerpoint/2010/main" val="1555133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fld id="{5F47A0E5-B297-4E91-897D-22C5636BD9F3}" type="datetime2">
              <a:rPr lang="da-DK" smtClean="0"/>
              <a:t>23. januar 2025</a:t>
            </a:fld>
            <a:endParaRPr lang="da-DK"/>
          </a:p>
        </p:txBody>
      </p:sp>
    </p:spTree>
    <p:extLst>
      <p:ext uri="{BB962C8B-B14F-4D97-AF65-F5344CB8AC3E}">
        <p14:creationId xmlns:p14="http://schemas.microsoft.com/office/powerpoint/2010/main" val="2665734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5914800" tIns="648000" anchor="ctr" anchorCtr="0"/>
          <a:lstStyle>
            <a:lvl1pPr marL="0" indent="0">
              <a:buNone/>
              <a:defRPr>
                <a:solidFill>
                  <a:schemeClr val="bg1"/>
                </a:solidFill>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5276" cy="876098"/>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fld id="{EE574ED3-4015-4E98-BF44-7640746BA9CD}" type="datetime2">
              <a:rPr lang="da-DK" smtClean="0"/>
              <a:t>23. januar 2025</a:t>
            </a:fld>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4" name="Text Placeholder 23">
            <a:extLst>
              <a:ext uri="{FF2B5EF4-FFF2-40B4-BE49-F238E27FC236}">
                <a16:creationId xmlns:a16="http://schemas.microsoft.com/office/drawing/2014/main" id="{712FCB40-1213-4319-80C9-37D05834DA49}"/>
              </a:ext>
            </a:extLst>
          </p:cNvPr>
          <p:cNvSpPr>
            <a:spLocks noGrp="1"/>
          </p:cNvSpPr>
          <p:nvPr userDrawn="1">
            <p:ph type="body" sz="quarter" idx="16"/>
          </p:nvPr>
        </p:nvSpPr>
        <p:spPr>
          <a:xfrm>
            <a:off x="538476" y="3088800"/>
            <a:ext cx="5778000" cy="270000"/>
          </a:xfrm>
          <a:custGeom>
            <a:avLst/>
            <a:gdLst>
              <a:gd name="connsiteX0" fmla="*/ 5140848 w 5778000"/>
              <a:gd name="connsiteY0" fmla="*/ 0 h 270000"/>
              <a:gd name="connsiteX1" fmla="*/ 5778000 w 5778000"/>
              <a:gd name="connsiteY1" fmla="*/ 0 h 270000"/>
              <a:gd name="connsiteX2" fmla="*/ 5706537 w 5778000"/>
              <a:gd name="connsiteY2" fmla="*/ 270000 h 270000"/>
              <a:gd name="connsiteX3" fmla="*/ 5068632 w 5778000"/>
              <a:gd name="connsiteY3" fmla="*/ 270000 h 270000"/>
              <a:gd name="connsiteX4" fmla="*/ 4296076 w 5778000"/>
              <a:gd name="connsiteY4" fmla="*/ 0 h 270000"/>
              <a:gd name="connsiteX5" fmla="*/ 4933228 w 5778000"/>
              <a:gd name="connsiteY5" fmla="*/ 0 h 270000"/>
              <a:gd name="connsiteX6" fmla="*/ 4861764 w 5778000"/>
              <a:gd name="connsiteY6" fmla="*/ 270000 h 270000"/>
              <a:gd name="connsiteX7" fmla="*/ 4223860 w 5778000"/>
              <a:gd name="connsiteY7" fmla="*/ 270000 h 270000"/>
              <a:gd name="connsiteX8" fmla="*/ 3451304 w 5778000"/>
              <a:gd name="connsiteY8" fmla="*/ 0 h 270000"/>
              <a:gd name="connsiteX9" fmla="*/ 4088456 w 5778000"/>
              <a:gd name="connsiteY9" fmla="*/ 0 h 270000"/>
              <a:gd name="connsiteX10" fmla="*/ 4016993 w 5778000"/>
              <a:gd name="connsiteY10" fmla="*/ 270000 h 270000"/>
              <a:gd name="connsiteX11" fmla="*/ 3379088 w 5778000"/>
              <a:gd name="connsiteY11" fmla="*/ 270000 h 270000"/>
              <a:gd name="connsiteX12" fmla="*/ 2606532 w 5778000"/>
              <a:gd name="connsiteY12" fmla="*/ 0 h 270000"/>
              <a:gd name="connsiteX13" fmla="*/ 3243684 w 5778000"/>
              <a:gd name="connsiteY13" fmla="*/ 0 h 270000"/>
              <a:gd name="connsiteX14" fmla="*/ 3171468 w 5778000"/>
              <a:gd name="connsiteY14" fmla="*/ 270000 h 270000"/>
              <a:gd name="connsiteX15" fmla="*/ 2534316 w 5778000"/>
              <a:gd name="connsiteY15" fmla="*/ 270000 h 270000"/>
              <a:gd name="connsiteX16" fmla="*/ 1761760 w 5778000"/>
              <a:gd name="connsiteY16" fmla="*/ 0 h 270000"/>
              <a:gd name="connsiteX17" fmla="*/ 2399664 w 5778000"/>
              <a:gd name="connsiteY17" fmla="*/ 0 h 270000"/>
              <a:gd name="connsiteX18" fmla="*/ 2326697 w 5778000"/>
              <a:gd name="connsiteY18" fmla="*/ 270000 h 270000"/>
              <a:gd name="connsiteX19" fmla="*/ 1689544 w 5778000"/>
              <a:gd name="connsiteY19" fmla="*/ 270000 h 270000"/>
              <a:gd name="connsiteX20" fmla="*/ 916987 w 5778000"/>
              <a:gd name="connsiteY20" fmla="*/ 0 h 270000"/>
              <a:gd name="connsiteX21" fmla="*/ 1554892 w 5778000"/>
              <a:gd name="connsiteY21" fmla="*/ 0 h 270000"/>
              <a:gd name="connsiteX22" fmla="*/ 1481925 w 5778000"/>
              <a:gd name="connsiteY22" fmla="*/ 270000 h 270000"/>
              <a:gd name="connsiteX23" fmla="*/ 844772 w 5778000"/>
              <a:gd name="connsiteY23" fmla="*/ 270000 h 270000"/>
              <a:gd name="connsiteX24" fmla="*/ 72216 w 5778000"/>
              <a:gd name="connsiteY24" fmla="*/ 0 h 270000"/>
              <a:gd name="connsiteX25" fmla="*/ 710120 w 5778000"/>
              <a:gd name="connsiteY25" fmla="*/ 0 h 270000"/>
              <a:gd name="connsiteX26" fmla="*/ 637152 w 5778000"/>
              <a:gd name="connsiteY26" fmla="*/ 270000 h 270000"/>
              <a:gd name="connsiteX27" fmla="*/ 0 w 5778000"/>
              <a:gd name="connsiteY27"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8000" h="270000">
                <a:moveTo>
                  <a:pt x="5140848" y="0"/>
                </a:moveTo>
                <a:lnTo>
                  <a:pt x="5778000" y="0"/>
                </a:lnTo>
                <a:lnTo>
                  <a:pt x="5706537" y="270000"/>
                </a:lnTo>
                <a:lnTo>
                  <a:pt x="5068632" y="270000"/>
                </a:lnTo>
                <a:close/>
                <a:moveTo>
                  <a:pt x="4296076" y="0"/>
                </a:moveTo>
                <a:lnTo>
                  <a:pt x="4933228" y="0"/>
                </a:lnTo>
                <a:lnTo>
                  <a:pt x="4861764" y="270000"/>
                </a:lnTo>
                <a:lnTo>
                  <a:pt x="4223860" y="270000"/>
                </a:lnTo>
                <a:close/>
                <a:moveTo>
                  <a:pt x="3451304" y="0"/>
                </a:moveTo>
                <a:lnTo>
                  <a:pt x="4088456" y="0"/>
                </a:lnTo>
                <a:lnTo>
                  <a:pt x="4016993" y="270000"/>
                </a:lnTo>
                <a:lnTo>
                  <a:pt x="3379088" y="270000"/>
                </a:lnTo>
                <a:close/>
                <a:moveTo>
                  <a:pt x="2606532" y="0"/>
                </a:moveTo>
                <a:lnTo>
                  <a:pt x="3243684" y="0"/>
                </a:lnTo>
                <a:lnTo>
                  <a:pt x="3171468" y="270000"/>
                </a:lnTo>
                <a:lnTo>
                  <a:pt x="2534316" y="270000"/>
                </a:lnTo>
                <a:close/>
                <a:moveTo>
                  <a:pt x="1761760" y="0"/>
                </a:moveTo>
                <a:lnTo>
                  <a:pt x="2399664" y="0"/>
                </a:lnTo>
                <a:lnTo>
                  <a:pt x="2326697" y="270000"/>
                </a:lnTo>
                <a:lnTo>
                  <a:pt x="1689544" y="270000"/>
                </a:lnTo>
                <a:close/>
                <a:moveTo>
                  <a:pt x="916987" y="0"/>
                </a:moveTo>
                <a:lnTo>
                  <a:pt x="1554892" y="0"/>
                </a:lnTo>
                <a:lnTo>
                  <a:pt x="1481925" y="270000"/>
                </a:lnTo>
                <a:lnTo>
                  <a:pt x="844772" y="270000"/>
                </a:lnTo>
                <a:close/>
                <a:moveTo>
                  <a:pt x="72216" y="0"/>
                </a:moveTo>
                <a:lnTo>
                  <a:pt x="710120" y="0"/>
                </a:lnTo>
                <a:lnTo>
                  <a:pt x="637152" y="270000"/>
                </a:lnTo>
                <a:lnTo>
                  <a:pt x="0" y="270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20228029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9BC0CED9-DF38-4553-9745-5F415C97C395}"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49764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D096B62B-EE55-416A-936E-9142B69A20A9}"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5421196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DE77155F-74DE-4E05-B600-6CF1E60FC721}"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897722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01745A06-25B1-481D-A352-170A1BE04A21}"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93915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B21E685D-CF2C-4DB2-BAAC-FFE13512E19F}"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340175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A46366E5-C923-4A02-A234-CF5FF1C932EE}"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0016822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7D976563-A641-4665-AA78-38B7878C94EB}"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8808959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CC4A867C-2AE6-4F7B-B415-C551A9397922}"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4812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78688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296F769E-4138-4B34-81B8-6740733A5FD7}"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058797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A57BE01D-1372-4BE8-AF0C-5CADBCAC0204}"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Tree>
    <p:extLst>
      <p:ext uri="{BB962C8B-B14F-4D97-AF65-F5344CB8AC3E}">
        <p14:creationId xmlns:p14="http://schemas.microsoft.com/office/powerpoint/2010/main" val="458810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43DFC601-0EB3-4370-B28F-E86F4B075D67}"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8181354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0A233337-8A2B-4A50-B420-B233A5DC093C}"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0242771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fld id="{33E5DC74-6B03-4595-9FC1-4233436D1884}" type="datetime2">
              <a:rPr lang="da-DK" smtClean="0"/>
              <a:t>23. januar 2025</a:t>
            </a:fld>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Orienteringsmøde om ICS2 for vand, vej og jernbane 30. marts 2023</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00839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2347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2332C53B-4262-44B6-96B6-1C9BE40B937A}" type="datetime2">
              <a:rPr lang="da-DK" smtClean="0"/>
              <a:t>23. januar 2025</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r>
              <a:rPr lang="da-DK"/>
              <a:t>Orienteringsmøde om ICS2 for vand, vej og jernbane 30. marts 2023</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25485127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Kun titel 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fld id="{EBB96F3B-D6B5-4197-85CD-9B2B52508CE2}" type="datetime2">
              <a:rPr lang="da-DK" smtClean="0"/>
              <a:t>23. januar 2025</a:t>
            </a:fld>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r>
              <a:rPr lang="da-DK"/>
              <a:t>Orienteringsmøde om ICS2 for vand, vej og jernbane 30. marts 2023</a:t>
            </a:r>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1166299995"/>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EE63FD2E-A818-4A49-A8AC-CBBA0452EF5F}" type="datetime2">
              <a:rPr lang="da-DK" smtClean="0"/>
              <a:t>23. januar 2025</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0513147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fld id="{96D8DDAB-2EE4-4DAB-BC89-E2BB2B06AADF}" type="datetime2">
              <a:rPr lang="da-DK" smtClean="0"/>
              <a:t>23. januar 2025</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0349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972000" rIns="2412000" anchor="ctr" anchorCtr="0"/>
          <a:lstStyle>
            <a:lvl1pPr marL="0" indent="0">
              <a:buNone/>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endParaRPr lang="da-DK"/>
          </a:p>
        </p:txBody>
      </p:sp>
      <p:sp>
        <p:nvSpPr>
          <p:cNvPr id="19" name="Text Placeholder 18">
            <a:extLst>
              <a:ext uri="{FF2B5EF4-FFF2-40B4-BE49-F238E27FC236}">
                <a16:creationId xmlns:a16="http://schemas.microsoft.com/office/drawing/2014/main" id="{66DA123B-501A-4A08-A69B-360680BD08A0}"/>
              </a:ext>
            </a:extLst>
          </p:cNvPr>
          <p:cNvSpPr>
            <a:spLocks noGrp="1"/>
          </p:cNvSpPr>
          <p:nvPr>
            <p:ph type="body" sz="quarter" idx="16"/>
          </p:nvPr>
        </p:nvSpPr>
        <p:spPr>
          <a:xfrm>
            <a:off x="8197296" y="3429000"/>
            <a:ext cx="3453366" cy="2788921"/>
          </a:xfrm>
          <a:custGeom>
            <a:avLst/>
            <a:gdLst>
              <a:gd name="connsiteX0" fmla="*/ 8564563 w 13952538"/>
              <a:gd name="connsiteY0" fmla="*/ 0 h 11268000"/>
              <a:gd name="connsiteX1" fmla="*/ 13952538 w 13952538"/>
              <a:gd name="connsiteY1" fmla="*/ 5634038 h 11268000"/>
              <a:gd name="connsiteX2" fmla="*/ 8564635 w 13952538"/>
              <a:gd name="connsiteY2" fmla="*/ 11268000 h 11268000"/>
              <a:gd name="connsiteX3" fmla="*/ 8564489 w 13952538"/>
              <a:gd name="connsiteY3" fmla="*/ 11268000 h 11268000"/>
              <a:gd name="connsiteX4" fmla="*/ 6848475 w 13952538"/>
              <a:gd name="connsiteY4" fmla="*/ 9532938 h 11268000"/>
              <a:gd name="connsiteX5" fmla="*/ 9456738 w 13952538"/>
              <a:gd name="connsiteY5" fmla="*/ 7034213 h 11268000"/>
              <a:gd name="connsiteX6" fmla="*/ 0 w 13952538"/>
              <a:gd name="connsiteY6" fmla="*/ 7034213 h 11268000"/>
              <a:gd name="connsiteX7" fmla="*/ 0 w 13952538"/>
              <a:gd name="connsiteY7" fmla="*/ 4233863 h 11268000"/>
              <a:gd name="connsiteX8" fmla="*/ 9496425 w 13952538"/>
              <a:gd name="connsiteY8" fmla="*/ 4233863 h 11268000"/>
              <a:gd name="connsiteX9" fmla="*/ 6848475 w 13952538"/>
              <a:gd name="connsiteY9" fmla="*/ 1735138 h 11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2538" h="11268000">
                <a:moveTo>
                  <a:pt x="8564563" y="0"/>
                </a:moveTo>
                <a:lnTo>
                  <a:pt x="13952538" y="5634038"/>
                </a:lnTo>
                <a:lnTo>
                  <a:pt x="8564635" y="11268000"/>
                </a:lnTo>
                <a:lnTo>
                  <a:pt x="8564489" y="11268000"/>
                </a:lnTo>
                <a:lnTo>
                  <a:pt x="6848475" y="9532938"/>
                </a:lnTo>
                <a:lnTo>
                  <a:pt x="9456738" y="7034213"/>
                </a:lnTo>
                <a:lnTo>
                  <a:pt x="0" y="7034213"/>
                </a:lnTo>
                <a:lnTo>
                  <a:pt x="0" y="4233863"/>
                </a:lnTo>
                <a:lnTo>
                  <a:pt x="9496425" y="4233863"/>
                </a:lnTo>
                <a:lnTo>
                  <a:pt x="6848475" y="1735138"/>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Temamøde om ICS2 for sø-, vej- og jernbanetransport 25. september 2024</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717200" cy="5148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97953361"/>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288456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19346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68886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45475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0" tIns="432000" anchor="t" anchorCtr="0"/>
          <a:lstStyle>
            <a:lvl1pPr marL="0" indent="0" algn="ctr">
              <a:buNone/>
              <a:defRPr>
                <a:solidFill>
                  <a:schemeClr val="bg1"/>
                </a:solidFill>
              </a:defRPr>
            </a:lvl1pPr>
          </a:lstStyle>
          <a:p>
            <a:r>
              <a:rPr lang="da-DK"/>
              <a:t>Klik her på billedpladsholderen for at tilføje baggrundsbillede eller grafik via Indsæt-fanen / Billeder</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4800" cy="846000"/>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ext Placeholder 15">
            <a:extLst>
              <a:ext uri="{FF2B5EF4-FFF2-40B4-BE49-F238E27FC236}">
                <a16:creationId xmlns:a16="http://schemas.microsoft.com/office/drawing/2014/main" id="{C1DBEDD0-A0D1-4C00-BE19-D0E86E6D9E83}"/>
              </a:ext>
            </a:extLst>
          </p:cNvPr>
          <p:cNvSpPr>
            <a:spLocks noGrp="1"/>
          </p:cNvSpPr>
          <p:nvPr userDrawn="1">
            <p:ph type="body" sz="quarter" idx="16"/>
          </p:nvPr>
        </p:nvSpPr>
        <p:spPr>
          <a:xfrm>
            <a:off x="539750" y="2689073"/>
            <a:ext cx="8922905" cy="1089366"/>
          </a:xfrm>
          <a:custGeom>
            <a:avLst/>
            <a:gdLst>
              <a:gd name="connsiteX0" fmla="*/ 22213902 w 23589852"/>
              <a:gd name="connsiteY0" fmla="*/ 0 h 2880000"/>
              <a:gd name="connsiteX1" fmla="*/ 23589852 w 23589852"/>
              <a:gd name="connsiteY1" fmla="*/ 1441307 h 2880000"/>
              <a:gd name="connsiteX2" fmla="*/ 22213902 w 23589852"/>
              <a:gd name="connsiteY2" fmla="*/ 2880000 h 2880000"/>
              <a:gd name="connsiteX3" fmla="*/ 21778198 w 23589852"/>
              <a:gd name="connsiteY3" fmla="*/ 2437325 h 2880000"/>
              <a:gd name="connsiteX4" fmla="*/ 22442210 w 23589852"/>
              <a:gd name="connsiteY4" fmla="*/ 1798584 h 2880000"/>
              <a:gd name="connsiteX5" fmla="*/ 0 w 23589852"/>
              <a:gd name="connsiteY5" fmla="*/ 1798584 h 2880000"/>
              <a:gd name="connsiteX6" fmla="*/ 0 w 23589852"/>
              <a:gd name="connsiteY6" fmla="*/ 1084030 h 2880000"/>
              <a:gd name="connsiteX7" fmla="*/ 22453538 w 23589852"/>
              <a:gd name="connsiteY7" fmla="*/ 1084030 h 2880000"/>
              <a:gd name="connsiteX8" fmla="*/ 21778198 w 23589852"/>
              <a:gd name="connsiteY8" fmla="*/ 445289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9852" h="2880000">
                <a:moveTo>
                  <a:pt x="22213902" y="0"/>
                </a:moveTo>
                <a:lnTo>
                  <a:pt x="23589852" y="1441307"/>
                </a:lnTo>
                <a:lnTo>
                  <a:pt x="22213902" y="2880000"/>
                </a:lnTo>
                <a:lnTo>
                  <a:pt x="21778198" y="2437325"/>
                </a:lnTo>
                <a:lnTo>
                  <a:pt x="22442210" y="1798584"/>
                </a:lnTo>
                <a:lnTo>
                  <a:pt x="0" y="1798584"/>
                </a:lnTo>
                <a:lnTo>
                  <a:pt x="0" y="1084030"/>
                </a:lnTo>
                <a:lnTo>
                  <a:pt x="22453538" y="1084030"/>
                </a:lnTo>
                <a:lnTo>
                  <a:pt x="21778198" y="445289"/>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377204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26431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0507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9140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Indsæt kapitel</a:t>
            </a:r>
          </a:p>
        </p:txBody>
      </p:sp>
      <p:sp>
        <p:nvSpPr>
          <p:cNvPr id="3" name="Subtitle 2"/>
          <p:cNvSpPr>
            <a:spLocks noGrp="1"/>
          </p:cNvSpPr>
          <p:nvPr>
            <p:ph type="subTitle" idx="1" hasCustomPrompt="1"/>
          </p:nvPr>
        </p:nvSpPr>
        <p:spPr>
          <a:xfrm>
            <a:off x="515938" y="3718762"/>
            <a:ext cx="5399087" cy="876098"/>
          </a:xfrm>
        </p:spPr>
        <p:txBody>
          <a:bodyPr/>
          <a:lstStyle>
            <a:lvl1pPr marL="0" indent="0" algn="l">
              <a:lnSpc>
                <a:spcPct val="100000"/>
              </a:lnSpc>
              <a:spcBef>
                <a:spcPts val="0"/>
              </a:spcBef>
              <a:buFont typeface="Academy Sans Office" panose="020B0604020202020204" pitchFamily="34" charset="0"/>
              <a:buChar char="​"/>
              <a:defRPr sz="1800">
                <a:solidFill>
                  <a:schemeClr val="bg1"/>
                </a:solidFill>
              </a:defRPr>
            </a:lvl1pPr>
            <a:lvl2pPr marL="0" indent="0" algn="l">
              <a:lnSpc>
                <a:spcPct val="100000"/>
              </a:lnSpc>
              <a:buFont typeface="Academy Sans Office" panose="020B0604020202020204" pitchFamily="34" charset="0"/>
              <a:buNone/>
              <a:defRPr sz="2000">
                <a:solidFill>
                  <a:schemeClr val="bg1"/>
                </a:solidFill>
              </a:defRPr>
            </a:lvl2pPr>
            <a:lvl3pPr marL="0" indent="0" algn="l">
              <a:lnSpc>
                <a:spcPct val="100000"/>
              </a:lnSpc>
              <a:buFont typeface="Academy Sans Office" panose="020B0604020202020204" pitchFamily="34" charset="0"/>
              <a:buChar char="​"/>
              <a:defRPr sz="2000">
                <a:solidFill>
                  <a:schemeClr val="bg1"/>
                </a:solidFill>
              </a:defRPr>
            </a:lvl3pPr>
            <a:lvl4pPr marL="0" indent="0" algn="l">
              <a:lnSpc>
                <a:spcPct val="100000"/>
              </a:lnSpc>
              <a:buFont typeface="Academy Sans Office" panose="020B0604020202020204" pitchFamily="34" charset="0"/>
              <a:buChar char="​"/>
              <a:defRPr sz="2000">
                <a:solidFill>
                  <a:schemeClr val="bg1"/>
                </a:solidFill>
              </a:defRPr>
            </a:lvl4pPr>
            <a:lvl5pPr marL="0" indent="0" algn="l">
              <a:lnSpc>
                <a:spcPct val="100000"/>
              </a:lnSpc>
              <a:buFont typeface="Academy Sans Office" panose="020B0604020202020204" pitchFamily="34" charset="0"/>
              <a:buChar char="​"/>
              <a:defRPr sz="2000">
                <a:solidFill>
                  <a:schemeClr val="bg1"/>
                </a:solidFill>
              </a:defRPr>
            </a:lvl5pPr>
            <a:lvl6pPr marL="0" indent="0" algn="l">
              <a:lnSpc>
                <a:spcPct val="100000"/>
              </a:lnSpc>
              <a:buFont typeface="Academy Sans Office" panose="020B0604020202020204" pitchFamily="34" charset="0"/>
              <a:buChar char="​"/>
              <a:defRPr sz="2000">
                <a:solidFill>
                  <a:schemeClr val="bg1"/>
                </a:solidFill>
              </a:defRPr>
            </a:lvl6pPr>
            <a:lvl7pPr marL="0" indent="0" algn="l">
              <a:lnSpc>
                <a:spcPct val="100000"/>
              </a:lnSpc>
              <a:buFont typeface="Academy Sans Office" panose="020B0604020202020204" pitchFamily="34" charset="0"/>
              <a:buChar char="​"/>
              <a:defRPr sz="2000">
                <a:solidFill>
                  <a:schemeClr val="bg1"/>
                </a:solidFill>
              </a:defRPr>
            </a:lvl7pPr>
            <a:lvl8pPr marL="0" indent="0" algn="l">
              <a:lnSpc>
                <a:spcPct val="100000"/>
              </a:lnSpc>
              <a:buFont typeface="Academy Sans Office" panose="020B0604020202020204" pitchFamily="34" charset="0"/>
              <a:buChar char="​"/>
              <a:defRPr sz="2000">
                <a:solidFill>
                  <a:schemeClr val="bg1"/>
                </a:solidFill>
              </a:defRPr>
            </a:lvl8pPr>
            <a:lvl9pPr marL="0" indent="0" algn="l">
              <a:lnSpc>
                <a:spcPct val="100000"/>
              </a:lnSpc>
              <a:buFont typeface="Academy Sans Office" panose="020B0604020202020204" pitchFamily="34" charset="0"/>
              <a:buChar char="​"/>
              <a:tabLst/>
              <a:defRPr sz="2000">
                <a:solidFill>
                  <a:schemeClr val="bg1"/>
                </a:solidFill>
              </a:defRPr>
            </a:lvl9pPr>
          </a:lstStyle>
          <a:p>
            <a:r>
              <a:rPr lang="da-DK"/>
              <a:t>Tilføj underoverskrift</a:t>
            </a:r>
          </a:p>
        </p:txBody>
      </p:sp>
      <p:pic>
        <p:nvPicPr>
          <p:cNvPr id="8" name="Billede 7" descr="Et billede, der indeholder tekst, clipart&#10;&#10;Automatisk genereret beskrivelse">
            <a:extLst>
              <a:ext uri="{FF2B5EF4-FFF2-40B4-BE49-F238E27FC236}">
                <a16:creationId xmlns:a16="http://schemas.microsoft.com/office/drawing/2014/main" id="{791D7022-25A6-E39E-E295-3D69F2C6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pic>
        <p:nvPicPr>
          <p:cNvPr id="5" name="Billede 4">
            <a:extLst>
              <a:ext uri="{FF2B5EF4-FFF2-40B4-BE49-F238E27FC236}">
                <a16:creationId xmlns:a16="http://schemas.microsoft.com/office/drawing/2014/main" id="{AEFADBDA-48BC-7E4B-19C2-F5A2F153D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276" y="3090015"/>
            <a:ext cx="2373888" cy="268785"/>
          </a:xfrm>
          <a:prstGeom prst="rect">
            <a:avLst/>
          </a:prstGeom>
        </p:spPr>
      </p:pic>
      <p:sp>
        <p:nvSpPr>
          <p:cNvPr id="4" name="Pladsholder til slidenummer 2" hidden="1">
            <a:extLst>
              <a:ext uri="{FF2B5EF4-FFF2-40B4-BE49-F238E27FC236}">
                <a16:creationId xmlns:a16="http://schemas.microsoft.com/office/drawing/2014/main" id="{BB32A262-B59E-F7D6-BC10-E0CCED9FC2B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971382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16474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0096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46355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999212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53723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01921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Tree>
    <p:extLst>
      <p:ext uri="{BB962C8B-B14F-4D97-AF65-F5344CB8AC3E}">
        <p14:creationId xmlns:p14="http://schemas.microsoft.com/office/powerpoint/2010/main" val="3595240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8725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1066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Temamøde om ICS2 for sø-, vej- og jernbanetransport 25. september 2024</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30593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emn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ACAAAF4-0464-AF73-04F8-0EED1E3BF331}"/>
              </a:ext>
            </a:extLst>
          </p:cNvPr>
          <p:cNvSpPr/>
          <p:nvPr userDrawn="1"/>
        </p:nvSpPr>
        <p:spPr>
          <a:xfrm>
            <a:off x="0" y="0"/>
            <a:ext cx="12192000" cy="6858000"/>
          </a:xfrm>
          <a:prstGeom prst="rect">
            <a:avLst/>
          </a:prstGeom>
          <a:solidFill>
            <a:srgbClr val="434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5" name="Title 1">
            <a:extLst>
              <a:ext uri="{FF2B5EF4-FFF2-40B4-BE49-F238E27FC236}">
                <a16:creationId xmlns:a16="http://schemas.microsoft.com/office/drawing/2014/main" id="{67B0A69D-AC75-5A63-189A-CE298535372A}"/>
              </a:ext>
            </a:extLst>
          </p:cNvPr>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Tilføj delemne til kapitel</a:t>
            </a:r>
          </a:p>
        </p:txBody>
      </p:sp>
      <p:pic>
        <p:nvPicPr>
          <p:cNvPr id="2" name="Billede 1" descr="Et billede, der indeholder tekst, clipart&#10;&#10;Automatisk genereret beskrivelse">
            <a:extLst>
              <a:ext uri="{FF2B5EF4-FFF2-40B4-BE49-F238E27FC236}">
                <a16:creationId xmlns:a16="http://schemas.microsoft.com/office/drawing/2014/main" id="{98D6D944-20D6-FD69-55F6-A7DB84C1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
        <p:nvSpPr>
          <p:cNvPr id="3" name="Pladsholder til slidenummer 2" hidden="1">
            <a:extLst>
              <a:ext uri="{FF2B5EF4-FFF2-40B4-BE49-F238E27FC236}">
                <a16:creationId xmlns:a16="http://schemas.microsoft.com/office/drawing/2014/main" id="{6C67EFAC-E92B-35D4-682F-BA84E1732BA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678795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77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e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69688"/>
            <a:ext cx="9196389"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185151" y="2112964"/>
            <a:ext cx="3462337" cy="3757612"/>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r>
              <a:rPr lang="da-DK"/>
              <a:t>Temamøde om ICS2 for sø-, vej- og jernbanetransport 25. september 2024</a:t>
            </a:r>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380685133"/>
      </p:ext>
    </p:extLst>
  </p:cSld>
  <p:clrMapOvr>
    <a:masterClrMapping/>
  </p:clrMapOvr>
  <p:extLst>
    <p:ext uri="{DCECCB84-F9BA-43D5-87BE-67443E8EF086}">
      <p15:sldGuideLst xmlns:p15="http://schemas.microsoft.com/office/powerpoint/2012/main">
        <p15:guide id="1" orient="horz" pos="3698">
          <p15:clr>
            <a:srgbClr val="000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Kun titel 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r>
              <a:rPr lang="da-DK"/>
              <a:t>Temamøde om ICS2 for sø-, vej- og jernbanetransport 25. september 2024</a:t>
            </a:r>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67413553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670891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lside -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88A68E8C-5A14-4606-B24F-7413A9CDDB2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02778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alvside grafik -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5" name="Content Placeholder 2">
            <a:extLst>
              <a:ext uri="{FF2B5EF4-FFF2-40B4-BE49-F238E27FC236}">
                <a16:creationId xmlns:a16="http://schemas.microsoft.com/office/drawing/2014/main" id="{707CB5A8-980C-F694-B6CF-8167B59333BB}"/>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1F03AA00-D4B5-0C35-A5B0-562376EAA70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192826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648000" anchor="ctr" anchorCtr="0"/>
          <a:lstStyle>
            <a:lvl1pPr marL="0" indent="0">
              <a:buNone/>
              <a:defRPr/>
            </a:lvl1pPr>
          </a:lstStyle>
          <a:p>
            <a:r>
              <a:rPr lang="da-DK"/>
              <a:t>Klik på ikonet for at tilføje baggrundsbillede</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endParaRPr lang="da-DK"/>
          </a:p>
        </p:txBody>
      </p:sp>
      <p:sp>
        <p:nvSpPr>
          <p:cNvPr id="33" name="Text Placeholder 32">
            <a:extLst>
              <a:ext uri="{FF2B5EF4-FFF2-40B4-BE49-F238E27FC236}">
                <a16:creationId xmlns:a16="http://schemas.microsoft.com/office/drawing/2014/main" id="{2F201FEA-52FB-489F-B455-E00A9F3B6E4B}"/>
              </a:ext>
            </a:extLst>
          </p:cNvPr>
          <p:cNvSpPr>
            <a:spLocks noGrp="1"/>
          </p:cNvSpPr>
          <p:nvPr>
            <p:ph type="body" sz="quarter" idx="16"/>
          </p:nvPr>
        </p:nvSpPr>
        <p:spPr>
          <a:xfrm>
            <a:off x="2" y="4874291"/>
            <a:ext cx="12193199" cy="666000"/>
          </a:xfrm>
          <a:custGeom>
            <a:avLst/>
            <a:gdLst>
              <a:gd name="connsiteX0" fmla="*/ 11429193 w 12193199"/>
              <a:gd name="connsiteY0" fmla="*/ 0 h 666000"/>
              <a:gd name="connsiteX1" fmla="*/ 12193199 w 12193199"/>
              <a:gd name="connsiteY1" fmla="*/ 0 h 666000"/>
              <a:gd name="connsiteX2" fmla="*/ 12193199 w 12193199"/>
              <a:gd name="connsiteY2" fmla="*/ 666000 h 666000"/>
              <a:gd name="connsiteX3" fmla="*/ 11251628 w 12193199"/>
              <a:gd name="connsiteY3" fmla="*/ 666000 h 666000"/>
              <a:gd name="connsiteX4" fmla="*/ 9358812 w 12193199"/>
              <a:gd name="connsiteY4" fmla="*/ 0 h 666000"/>
              <a:gd name="connsiteX5" fmla="*/ 10921492 w 12193199"/>
              <a:gd name="connsiteY5" fmla="*/ 0 h 666000"/>
              <a:gd name="connsiteX6" fmla="*/ 10743406 w 12193199"/>
              <a:gd name="connsiteY6" fmla="*/ 666000 h 666000"/>
              <a:gd name="connsiteX7" fmla="*/ 9181247 w 12193199"/>
              <a:gd name="connsiteY7" fmla="*/ 666000 h 666000"/>
              <a:gd name="connsiteX8" fmla="*/ 7288431 w 12193199"/>
              <a:gd name="connsiteY8" fmla="*/ 0 h 666000"/>
              <a:gd name="connsiteX9" fmla="*/ 8850590 w 12193199"/>
              <a:gd name="connsiteY9" fmla="*/ 0 h 666000"/>
              <a:gd name="connsiteX10" fmla="*/ 8673025 w 12193199"/>
              <a:gd name="connsiteY10" fmla="*/ 666000 h 666000"/>
              <a:gd name="connsiteX11" fmla="*/ 7110345 w 12193199"/>
              <a:gd name="connsiteY11" fmla="*/ 666000 h 666000"/>
              <a:gd name="connsiteX12" fmla="*/ 5217530 w 12193199"/>
              <a:gd name="connsiteY12" fmla="*/ 0 h 666000"/>
              <a:gd name="connsiteX13" fmla="*/ 6779167 w 12193199"/>
              <a:gd name="connsiteY13" fmla="*/ 0 h 666000"/>
              <a:gd name="connsiteX14" fmla="*/ 6602643 w 12193199"/>
              <a:gd name="connsiteY14" fmla="*/ 666000 h 666000"/>
              <a:gd name="connsiteX15" fmla="*/ 5039963 w 12193199"/>
              <a:gd name="connsiteY15" fmla="*/ 666000 h 666000"/>
              <a:gd name="connsiteX16" fmla="*/ 3147148 w 12193199"/>
              <a:gd name="connsiteY16" fmla="*/ 0 h 666000"/>
              <a:gd name="connsiteX17" fmla="*/ 4708786 w 12193199"/>
              <a:gd name="connsiteY17" fmla="*/ 0 h 666000"/>
              <a:gd name="connsiteX18" fmla="*/ 4532262 w 12193199"/>
              <a:gd name="connsiteY18" fmla="*/ 666000 h 666000"/>
              <a:gd name="connsiteX19" fmla="*/ 2969583 w 12193199"/>
              <a:gd name="connsiteY19" fmla="*/ 666000 h 666000"/>
              <a:gd name="connsiteX20" fmla="*/ 1075725 w 12193199"/>
              <a:gd name="connsiteY20" fmla="*/ 0 h 666000"/>
              <a:gd name="connsiteX21" fmla="*/ 2638405 w 12193199"/>
              <a:gd name="connsiteY21" fmla="*/ 0 h 666000"/>
              <a:gd name="connsiteX22" fmla="*/ 2461360 w 12193199"/>
              <a:gd name="connsiteY22" fmla="*/ 666000 h 666000"/>
              <a:gd name="connsiteX23" fmla="*/ 898681 w 12193199"/>
              <a:gd name="connsiteY23" fmla="*/ 666000 h 666000"/>
              <a:gd name="connsiteX24" fmla="*/ 0 w 12193199"/>
              <a:gd name="connsiteY24" fmla="*/ 0 h 666000"/>
              <a:gd name="connsiteX25" fmla="*/ 567504 w 12193199"/>
              <a:gd name="connsiteY25" fmla="*/ 0 h 666000"/>
              <a:gd name="connsiteX26" fmla="*/ 389939 w 12193199"/>
              <a:gd name="connsiteY26" fmla="*/ 666000 h 666000"/>
              <a:gd name="connsiteX27" fmla="*/ 0 w 12193199"/>
              <a:gd name="connsiteY27"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3199" h="666000">
                <a:moveTo>
                  <a:pt x="11429193" y="0"/>
                </a:moveTo>
                <a:lnTo>
                  <a:pt x="12193199" y="0"/>
                </a:lnTo>
                <a:lnTo>
                  <a:pt x="12193199" y="666000"/>
                </a:lnTo>
                <a:lnTo>
                  <a:pt x="11251628" y="666000"/>
                </a:lnTo>
                <a:close/>
                <a:moveTo>
                  <a:pt x="9358812" y="0"/>
                </a:moveTo>
                <a:lnTo>
                  <a:pt x="10921492" y="0"/>
                </a:lnTo>
                <a:lnTo>
                  <a:pt x="10743406" y="666000"/>
                </a:lnTo>
                <a:lnTo>
                  <a:pt x="9181247" y="666000"/>
                </a:lnTo>
                <a:close/>
                <a:moveTo>
                  <a:pt x="7288431" y="0"/>
                </a:moveTo>
                <a:lnTo>
                  <a:pt x="8850590" y="0"/>
                </a:lnTo>
                <a:lnTo>
                  <a:pt x="8673025" y="666000"/>
                </a:lnTo>
                <a:lnTo>
                  <a:pt x="7110345" y="666000"/>
                </a:lnTo>
                <a:close/>
                <a:moveTo>
                  <a:pt x="5217530" y="0"/>
                </a:moveTo>
                <a:lnTo>
                  <a:pt x="6779167" y="0"/>
                </a:lnTo>
                <a:lnTo>
                  <a:pt x="6602643" y="666000"/>
                </a:lnTo>
                <a:lnTo>
                  <a:pt x="5039963" y="666000"/>
                </a:lnTo>
                <a:close/>
                <a:moveTo>
                  <a:pt x="3147148" y="0"/>
                </a:moveTo>
                <a:lnTo>
                  <a:pt x="4708786" y="0"/>
                </a:lnTo>
                <a:lnTo>
                  <a:pt x="4532262" y="666000"/>
                </a:lnTo>
                <a:lnTo>
                  <a:pt x="2969583" y="666000"/>
                </a:lnTo>
                <a:close/>
                <a:moveTo>
                  <a:pt x="1075725" y="0"/>
                </a:moveTo>
                <a:lnTo>
                  <a:pt x="2638405" y="0"/>
                </a:lnTo>
                <a:lnTo>
                  <a:pt x="2461360" y="666000"/>
                </a:lnTo>
                <a:lnTo>
                  <a:pt x="898681" y="666000"/>
                </a:lnTo>
                <a:close/>
                <a:moveTo>
                  <a:pt x="0" y="0"/>
                </a:moveTo>
                <a:lnTo>
                  <a:pt x="567504" y="0"/>
                </a:lnTo>
                <a:lnTo>
                  <a:pt x="389939" y="666000"/>
                </a:lnTo>
                <a:lnTo>
                  <a:pt x="0" y="666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Temamøde om ICS2 for sø-, vej- og jernbanetransport 25. september 2024</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62467265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98636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080223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414597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side grafik - san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4" name="Content Placeholder 2">
            <a:extLst>
              <a:ext uri="{FF2B5EF4-FFF2-40B4-BE49-F238E27FC236}">
                <a16:creationId xmlns:a16="http://schemas.microsoft.com/office/drawing/2014/main" id="{58F9072F-8116-26A6-242E-09DBF1368E68}"/>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4100FAAD-1AEB-E9D6-DE10-A58A282F0A9C}"/>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069594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5914800" tIns="648000" anchor="ctr" anchorCtr="0"/>
          <a:lstStyle>
            <a:lvl1pPr marL="0" indent="0">
              <a:buNone/>
              <a:defRPr>
                <a:solidFill>
                  <a:schemeClr val="bg1"/>
                </a:solidFill>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5276" cy="876098"/>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4" name="Text Placeholder 23">
            <a:extLst>
              <a:ext uri="{FF2B5EF4-FFF2-40B4-BE49-F238E27FC236}">
                <a16:creationId xmlns:a16="http://schemas.microsoft.com/office/drawing/2014/main" id="{712FCB40-1213-4319-80C9-37D05834DA49}"/>
              </a:ext>
            </a:extLst>
          </p:cNvPr>
          <p:cNvSpPr>
            <a:spLocks noGrp="1"/>
          </p:cNvSpPr>
          <p:nvPr userDrawn="1">
            <p:ph type="body" sz="quarter" idx="16"/>
          </p:nvPr>
        </p:nvSpPr>
        <p:spPr>
          <a:xfrm>
            <a:off x="538476" y="3088800"/>
            <a:ext cx="5778000" cy="270000"/>
          </a:xfrm>
          <a:custGeom>
            <a:avLst/>
            <a:gdLst>
              <a:gd name="connsiteX0" fmla="*/ 5140848 w 5778000"/>
              <a:gd name="connsiteY0" fmla="*/ 0 h 270000"/>
              <a:gd name="connsiteX1" fmla="*/ 5778000 w 5778000"/>
              <a:gd name="connsiteY1" fmla="*/ 0 h 270000"/>
              <a:gd name="connsiteX2" fmla="*/ 5706537 w 5778000"/>
              <a:gd name="connsiteY2" fmla="*/ 270000 h 270000"/>
              <a:gd name="connsiteX3" fmla="*/ 5068632 w 5778000"/>
              <a:gd name="connsiteY3" fmla="*/ 270000 h 270000"/>
              <a:gd name="connsiteX4" fmla="*/ 4296076 w 5778000"/>
              <a:gd name="connsiteY4" fmla="*/ 0 h 270000"/>
              <a:gd name="connsiteX5" fmla="*/ 4933228 w 5778000"/>
              <a:gd name="connsiteY5" fmla="*/ 0 h 270000"/>
              <a:gd name="connsiteX6" fmla="*/ 4861764 w 5778000"/>
              <a:gd name="connsiteY6" fmla="*/ 270000 h 270000"/>
              <a:gd name="connsiteX7" fmla="*/ 4223860 w 5778000"/>
              <a:gd name="connsiteY7" fmla="*/ 270000 h 270000"/>
              <a:gd name="connsiteX8" fmla="*/ 3451304 w 5778000"/>
              <a:gd name="connsiteY8" fmla="*/ 0 h 270000"/>
              <a:gd name="connsiteX9" fmla="*/ 4088456 w 5778000"/>
              <a:gd name="connsiteY9" fmla="*/ 0 h 270000"/>
              <a:gd name="connsiteX10" fmla="*/ 4016993 w 5778000"/>
              <a:gd name="connsiteY10" fmla="*/ 270000 h 270000"/>
              <a:gd name="connsiteX11" fmla="*/ 3379088 w 5778000"/>
              <a:gd name="connsiteY11" fmla="*/ 270000 h 270000"/>
              <a:gd name="connsiteX12" fmla="*/ 2606532 w 5778000"/>
              <a:gd name="connsiteY12" fmla="*/ 0 h 270000"/>
              <a:gd name="connsiteX13" fmla="*/ 3243684 w 5778000"/>
              <a:gd name="connsiteY13" fmla="*/ 0 h 270000"/>
              <a:gd name="connsiteX14" fmla="*/ 3171468 w 5778000"/>
              <a:gd name="connsiteY14" fmla="*/ 270000 h 270000"/>
              <a:gd name="connsiteX15" fmla="*/ 2534316 w 5778000"/>
              <a:gd name="connsiteY15" fmla="*/ 270000 h 270000"/>
              <a:gd name="connsiteX16" fmla="*/ 1761760 w 5778000"/>
              <a:gd name="connsiteY16" fmla="*/ 0 h 270000"/>
              <a:gd name="connsiteX17" fmla="*/ 2399664 w 5778000"/>
              <a:gd name="connsiteY17" fmla="*/ 0 h 270000"/>
              <a:gd name="connsiteX18" fmla="*/ 2326697 w 5778000"/>
              <a:gd name="connsiteY18" fmla="*/ 270000 h 270000"/>
              <a:gd name="connsiteX19" fmla="*/ 1689544 w 5778000"/>
              <a:gd name="connsiteY19" fmla="*/ 270000 h 270000"/>
              <a:gd name="connsiteX20" fmla="*/ 916987 w 5778000"/>
              <a:gd name="connsiteY20" fmla="*/ 0 h 270000"/>
              <a:gd name="connsiteX21" fmla="*/ 1554892 w 5778000"/>
              <a:gd name="connsiteY21" fmla="*/ 0 h 270000"/>
              <a:gd name="connsiteX22" fmla="*/ 1481925 w 5778000"/>
              <a:gd name="connsiteY22" fmla="*/ 270000 h 270000"/>
              <a:gd name="connsiteX23" fmla="*/ 844772 w 5778000"/>
              <a:gd name="connsiteY23" fmla="*/ 270000 h 270000"/>
              <a:gd name="connsiteX24" fmla="*/ 72216 w 5778000"/>
              <a:gd name="connsiteY24" fmla="*/ 0 h 270000"/>
              <a:gd name="connsiteX25" fmla="*/ 710120 w 5778000"/>
              <a:gd name="connsiteY25" fmla="*/ 0 h 270000"/>
              <a:gd name="connsiteX26" fmla="*/ 637152 w 5778000"/>
              <a:gd name="connsiteY26" fmla="*/ 270000 h 270000"/>
              <a:gd name="connsiteX27" fmla="*/ 0 w 5778000"/>
              <a:gd name="connsiteY27"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8000" h="270000">
                <a:moveTo>
                  <a:pt x="5140848" y="0"/>
                </a:moveTo>
                <a:lnTo>
                  <a:pt x="5778000" y="0"/>
                </a:lnTo>
                <a:lnTo>
                  <a:pt x="5706537" y="270000"/>
                </a:lnTo>
                <a:lnTo>
                  <a:pt x="5068632" y="270000"/>
                </a:lnTo>
                <a:close/>
                <a:moveTo>
                  <a:pt x="4296076" y="0"/>
                </a:moveTo>
                <a:lnTo>
                  <a:pt x="4933228" y="0"/>
                </a:lnTo>
                <a:lnTo>
                  <a:pt x="4861764" y="270000"/>
                </a:lnTo>
                <a:lnTo>
                  <a:pt x="4223860" y="270000"/>
                </a:lnTo>
                <a:close/>
                <a:moveTo>
                  <a:pt x="3451304" y="0"/>
                </a:moveTo>
                <a:lnTo>
                  <a:pt x="4088456" y="0"/>
                </a:lnTo>
                <a:lnTo>
                  <a:pt x="4016993" y="270000"/>
                </a:lnTo>
                <a:lnTo>
                  <a:pt x="3379088" y="270000"/>
                </a:lnTo>
                <a:close/>
                <a:moveTo>
                  <a:pt x="2606532" y="0"/>
                </a:moveTo>
                <a:lnTo>
                  <a:pt x="3243684" y="0"/>
                </a:lnTo>
                <a:lnTo>
                  <a:pt x="3171468" y="270000"/>
                </a:lnTo>
                <a:lnTo>
                  <a:pt x="2534316" y="270000"/>
                </a:lnTo>
                <a:close/>
                <a:moveTo>
                  <a:pt x="1761760" y="0"/>
                </a:moveTo>
                <a:lnTo>
                  <a:pt x="2399664" y="0"/>
                </a:lnTo>
                <a:lnTo>
                  <a:pt x="2326697" y="270000"/>
                </a:lnTo>
                <a:lnTo>
                  <a:pt x="1689544" y="270000"/>
                </a:lnTo>
                <a:close/>
                <a:moveTo>
                  <a:pt x="916987" y="0"/>
                </a:moveTo>
                <a:lnTo>
                  <a:pt x="1554892" y="0"/>
                </a:lnTo>
                <a:lnTo>
                  <a:pt x="1481925" y="270000"/>
                </a:lnTo>
                <a:lnTo>
                  <a:pt x="844772" y="270000"/>
                </a:lnTo>
                <a:close/>
                <a:moveTo>
                  <a:pt x="72216" y="0"/>
                </a:moveTo>
                <a:lnTo>
                  <a:pt x="710120" y="0"/>
                </a:lnTo>
                <a:lnTo>
                  <a:pt x="637152" y="270000"/>
                </a:lnTo>
                <a:lnTo>
                  <a:pt x="0" y="270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3156620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28574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016019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115317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123120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283614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914511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31012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266562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23027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 grafik -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5" name="Content Placeholder 2">
            <a:extLst>
              <a:ext uri="{FF2B5EF4-FFF2-40B4-BE49-F238E27FC236}">
                <a16:creationId xmlns:a16="http://schemas.microsoft.com/office/drawing/2014/main" id="{707CB5A8-980C-F694-B6CF-8167B59333BB}"/>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1F03AA00-D4B5-0C35-A5B0-562376EAA70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355068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Tree>
    <p:extLst>
      <p:ext uri="{BB962C8B-B14F-4D97-AF65-F5344CB8AC3E}">
        <p14:creationId xmlns:p14="http://schemas.microsoft.com/office/powerpoint/2010/main" val="1938875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957390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791241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Temamøde om ICS2 for sø-, vej- og jernbanetransport 25. september 2024</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27353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974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2879627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164560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2635957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side - san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72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95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6E3ADFBF-40DF-0969-20EC-CC106BE1993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829965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648000" anchor="ctr" anchorCtr="0"/>
          <a:lstStyle>
            <a:lvl1pPr marL="0" indent="0">
              <a:buNone/>
              <a:defRPr/>
            </a:lvl1pPr>
          </a:lstStyle>
          <a:p>
            <a:r>
              <a:rPr lang="da-DK"/>
              <a:t>Klik på ikonet for at tilføje baggrundsbillede</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endParaRPr lang="da-DK"/>
          </a:p>
        </p:txBody>
      </p:sp>
      <p:sp>
        <p:nvSpPr>
          <p:cNvPr id="33" name="Text Placeholder 32">
            <a:extLst>
              <a:ext uri="{FF2B5EF4-FFF2-40B4-BE49-F238E27FC236}">
                <a16:creationId xmlns:a16="http://schemas.microsoft.com/office/drawing/2014/main" id="{2F201FEA-52FB-489F-B455-E00A9F3B6E4B}"/>
              </a:ext>
            </a:extLst>
          </p:cNvPr>
          <p:cNvSpPr>
            <a:spLocks noGrp="1"/>
          </p:cNvSpPr>
          <p:nvPr>
            <p:ph type="body" sz="quarter" idx="16"/>
          </p:nvPr>
        </p:nvSpPr>
        <p:spPr>
          <a:xfrm>
            <a:off x="2" y="4874291"/>
            <a:ext cx="12193199" cy="666000"/>
          </a:xfrm>
          <a:custGeom>
            <a:avLst/>
            <a:gdLst>
              <a:gd name="connsiteX0" fmla="*/ 11429193 w 12193199"/>
              <a:gd name="connsiteY0" fmla="*/ 0 h 666000"/>
              <a:gd name="connsiteX1" fmla="*/ 12193199 w 12193199"/>
              <a:gd name="connsiteY1" fmla="*/ 0 h 666000"/>
              <a:gd name="connsiteX2" fmla="*/ 12193199 w 12193199"/>
              <a:gd name="connsiteY2" fmla="*/ 666000 h 666000"/>
              <a:gd name="connsiteX3" fmla="*/ 11251628 w 12193199"/>
              <a:gd name="connsiteY3" fmla="*/ 666000 h 666000"/>
              <a:gd name="connsiteX4" fmla="*/ 9358812 w 12193199"/>
              <a:gd name="connsiteY4" fmla="*/ 0 h 666000"/>
              <a:gd name="connsiteX5" fmla="*/ 10921492 w 12193199"/>
              <a:gd name="connsiteY5" fmla="*/ 0 h 666000"/>
              <a:gd name="connsiteX6" fmla="*/ 10743406 w 12193199"/>
              <a:gd name="connsiteY6" fmla="*/ 666000 h 666000"/>
              <a:gd name="connsiteX7" fmla="*/ 9181247 w 12193199"/>
              <a:gd name="connsiteY7" fmla="*/ 666000 h 666000"/>
              <a:gd name="connsiteX8" fmla="*/ 7288431 w 12193199"/>
              <a:gd name="connsiteY8" fmla="*/ 0 h 666000"/>
              <a:gd name="connsiteX9" fmla="*/ 8850590 w 12193199"/>
              <a:gd name="connsiteY9" fmla="*/ 0 h 666000"/>
              <a:gd name="connsiteX10" fmla="*/ 8673025 w 12193199"/>
              <a:gd name="connsiteY10" fmla="*/ 666000 h 666000"/>
              <a:gd name="connsiteX11" fmla="*/ 7110345 w 12193199"/>
              <a:gd name="connsiteY11" fmla="*/ 666000 h 666000"/>
              <a:gd name="connsiteX12" fmla="*/ 5217530 w 12193199"/>
              <a:gd name="connsiteY12" fmla="*/ 0 h 666000"/>
              <a:gd name="connsiteX13" fmla="*/ 6779167 w 12193199"/>
              <a:gd name="connsiteY13" fmla="*/ 0 h 666000"/>
              <a:gd name="connsiteX14" fmla="*/ 6602643 w 12193199"/>
              <a:gd name="connsiteY14" fmla="*/ 666000 h 666000"/>
              <a:gd name="connsiteX15" fmla="*/ 5039963 w 12193199"/>
              <a:gd name="connsiteY15" fmla="*/ 666000 h 666000"/>
              <a:gd name="connsiteX16" fmla="*/ 3147148 w 12193199"/>
              <a:gd name="connsiteY16" fmla="*/ 0 h 666000"/>
              <a:gd name="connsiteX17" fmla="*/ 4708786 w 12193199"/>
              <a:gd name="connsiteY17" fmla="*/ 0 h 666000"/>
              <a:gd name="connsiteX18" fmla="*/ 4532262 w 12193199"/>
              <a:gd name="connsiteY18" fmla="*/ 666000 h 666000"/>
              <a:gd name="connsiteX19" fmla="*/ 2969583 w 12193199"/>
              <a:gd name="connsiteY19" fmla="*/ 666000 h 666000"/>
              <a:gd name="connsiteX20" fmla="*/ 1075725 w 12193199"/>
              <a:gd name="connsiteY20" fmla="*/ 0 h 666000"/>
              <a:gd name="connsiteX21" fmla="*/ 2638405 w 12193199"/>
              <a:gd name="connsiteY21" fmla="*/ 0 h 666000"/>
              <a:gd name="connsiteX22" fmla="*/ 2461360 w 12193199"/>
              <a:gd name="connsiteY22" fmla="*/ 666000 h 666000"/>
              <a:gd name="connsiteX23" fmla="*/ 898681 w 12193199"/>
              <a:gd name="connsiteY23" fmla="*/ 666000 h 666000"/>
              <a:gd name="connsiteX24" fmla="*/ 0 w 12193199"/>
              <a:gd name="connsiteY24" fmla="*/ 0 h 666000"/>
              <a:gd name="connsiteX25" fmla="*/ 567504 w 12193199"/>
              <a:gd name="connsiteY25" fmla="*/ 0 h 666000"/>
              <a:gd name="connsiteX26" fmla="*/ 389939 w 12193199"/>
              <a:gd name="connsiteY26" fmla="*/ 666000 h 666000"/>
              <a:gd name="connsiteX27" fmla="*/ 0 w 12193199"/>
              <a:gd name="connsiteY27"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3199" h="666000">
                <a:moveTo>
                  <a:pt x="11429193" y="0"/>
                </a:moveTo>
                <a:lnTo>
                  <a:pt x="12193199" y="0"/>
                </a:lnTo>
                <a:lnTo>
                  <a:pt x="12193199" y="666000"/>
                </a:lnTo>
                <a:lnTo>
                  <a:pt x="11251628" y="666000"/>
                </a:lnTo>
                <a:close/>
                <a:moveTo>
                  <a:pt x="9358812" y="0"/>
                </a:moveTo>
                <a:lnTo>
                  <a:pt x="10921492" y="0"/>
                </a:lnTo>
                <a:lnTo>
                  <a:pt x="10743406" y="666000"/>
                </a:lnTo>
                <a:lnTo>
                  <a:pt x="9181247" y="666000"/>
                </a:lnTo>
                <a:close/>
                <a:moveTo>
                  <a:pt x="7288431" y="0"/>
                </a:moveTo>
                <a:lnTo>
                  <a:pt x="8850590" y="0"/>
                </a:lnTo>
                <a:lnTo>
                  <a:pt x="8673025" y="666000"/>
                </a:lnTo>
                <a:lnTo>
                  <a:pt x="7110345" y="666000"/>
                </a:lnTo>
                <a:close/>
                <a:moveTo>
                  <a:pt x="5217530" y="0"/>
                </a:moveTo>
                <a:lnTo>
                  <a:pt x="6779167" y="0"/>
                </a:lnTo>
                <a:lnTo>
                  <a:pt x="6602643" y="666000"/>
                </a:lnTo>
                <a:lnTo>
                  <a:pt x="5039963" y="666000"/>
                </a:lnTo>
                <a:close/>
                <a:moveTo>
                  <a:pt x="3147148" y="0"/>
                </a:moveTo>
                <a:lnTo>
                  <a:pt x="4708786" y="0"/>
                </a:lnTo>
                <a:lnTo>
                  <a:pt x="4532262" y="666000"/>
                </a:lnTo>
                <a:lnTo>
                  <a:pt x="2969583" y="666000"/>
                </a:lnTo>
                <a:close/>
                <a:moveTo>
                  <a:pt x="1075725" y="0"/>
                </a:moveTo>
                <a:lnTo>
                  <a:pt x="2638405" y="0"/>
                </a:lnTo>
                <a:lnTo>
                  <a:pt x="2461360" y="666000"/>
                </a:lnTo>
                <a:lnTo>
                  <a:pt x="898681" y="666000"/>
                </a:lnTo>
                <a:close/>
                <a:moveTo>
                  <a:pt x="0" y="0"/>
                </a:moveTo>
                <a:lnTo>
                  <a:pt x="567504" y="0"/>
                </a:lnTo>
                <a:lnTo>
                  <a:pt x="389939" y="666000"/>
                </a:lnTo>
                <a:lnTo>
                  <a:pt x="0" y="666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Temamøde om ICS2 for sø-, vej- og jernbanetransport 25. september 2024</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23119814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vside fot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FAEF609-0481-8D26-4DC6-450D422F569D}"/>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7" name="Pladsholder til tekst 9">
            <a:extLst>
              <a:ext uri="{FF2B5EF4-FFF2-40B4-BE49-F238E27FC236}">
                <a16:creationId xmlns:a16="http://schemas.microsoft.com/office/drawing/2014/main" id="{B4176906-4204-87C6-74EE-82097A8DF953}"/>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2" name="Content Placeholder 2">
            <a:extLst>
              <a:ext uri="{FF2B5EF4-FFF2-40B4-BE49-F238E27FC236}">
                <a16:creationId xmlns:a16="http://schemas.microsoft.com/office/drawing/2014/main" id="{D511CEBF-5348-1D8E-83C1-57886DEBC5B9}"/>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9" name="Pladsholder til billede 8">
            <a:extLst>
              <a:ext uri="{FF2B5EF4-FFF2-40B4-BE49-F238E27FC236}">
                <a16:creationId xmlns:a16="http://schemas.microsoft.com/office/drawing/2014/main" id="{91C9CB39-7F3C-7CBC-D391-2E4F430F013E}"/>
              </a:ext>
            </a:extLst>
          </p:cNvPr>
          <p:cNvSpPr>
            <a:spLocks noGrp="1"/>
          </p:cNvSpPr>
          <p:nvPr>
            <p:ph type="pic" sz="quarter" idx="13" hasCustomPrompt="1"/>
          </p:nvPr>
        </p:nvSpPr>
        <p:spPr>
          <a:xfrm>
            <a:off x="6272213" y="0"/>
            <a:ext cx="5919787" cy="6858000"/>
          </a:xfrm>
          <a:pattFill prst="pct5">
            <a:fgClr>
              <a:schemeClr val="accent1"/>
            </a:fgClr>
            <a:bgClr>
              <a:schemeClr val="bg1"/>
            </a:bgClr>
          </a:pattFill>
        </p:spPr>
        <p:txBody>
          <a:bodyPr tIns="648000" anchor="ctr"/>
          <a:lstStyle>
            <a:lvl1pPr marL="0" indent="0" algn="ctr">
              <a:buNone/>
              <a:defRPr/>
            </a:lvl1pPr>
          </a:lstStyle>
          <a:p>
            <a:r>
              <a:rPr lang="da-DK"/>
              <a:t>Klik for at indsætte foto</a:t>
            </a:r>
          </a:p>
        </p:txBody>
      </p:sp>
      <p:sp>
        <p:nvSpPr>
          <p:cNvPr id="3" name="Pladsholder til slidenummer 2" hidden="1">
            <a:extLst>
              <a:ext uri="{FF2B5EF4-FFF2-40B4-BE49-F238E27FC236}">
                <a16:creationId xmlns:a16="http://schemas.microsoft.com/office/drawing/2014/main" id="{C28F525B-7DD7-3D60-7F8A-4A6900620538}"/>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16736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719163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958007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2324764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5914800" tIns="648000" anchor="ctr" anchorCtr="0"/>
          <a:lstStyle>
            <a:lvl1pPr marL="0" indent="0">
              <a:buNone/>
              <a:defRPr>
                <a:solidFill>
                  <a:schemeClr val="bg1"/>
                </a:solidFill>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5276" cy="876098"/>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4" name="Text Placeholder 23">
            <a:extLst>
              <a:ext uri="{FF2B5EF4-FFF2-40B4-BE49-F238E27FC236}">
                <a16:creationId xmlns:a16="http://schemas.microsoft.com/office/drawing/2014/main" id="{712FCB40-1213-4319-80C9-37D05834DA49}"/>
              </a:ext>
            </a:extLst>
          </p:cNvPr>
          <p:cNvSpPr>
            <a:spLocks noGrp="1"/>
          </p:cNvSpPr>
          <p:nvPr userDrawn="1">
            <p:ph type="body" sz="quarter" idx="16"/>
          </p:nvPr>
        </p:nvSpPr>
        <p:spPr>
          <a:xfrm>
            <a:off x="538476" y="3088800"/>
            <a:ext cx="5778000" cy="270000"/>
          </a:xfrm>
          <a:custGeom>
            <a:avLst/>
            <a:gdLst>
              <a:gd name="connsiteX0" fmla="*/ 5140848 w 5778000"/>
              <a:gd name="connsiteY0" fmla="*/ 0 h 270000"/>
              <a:gd name="connsiteX1" fmla="*/ 5778000 w 5778000"/>
              <a:gd name="connsiteY1" fmla="*/ 0 h 270000"/>
              <a:gd name="connsiteX2" fmla="*/ 5706537 w 5778000"/>
              <a:gd name="connsiteY2" fmla="*/ 270000 h 270000"/>
              <a:gd name="connsiteX3" fmla="*/ 5068632 w 5778000"/>
              <a:gd name="connsiteY3" fmla="*/ 270000 h 270000"/>
              <a:gd name="connsiteX4" fmla="*/ 4296076 w 5778000"/>
              <a:gd name="connsiteY4" fmla="*/ 0 h 270000"/>
              <a:gd name="connsiteX5" fmla="*/ 4933228 w 5778000"/>
              <a:gd name="connsiteY5" fmla="*/ 0 h 270000"/>
              <a:gd name="connsiteX6" fmla="*/ 4861764 w 5778000"/>
              <a:gd name="connsiteY6" fmla="*/ 270000 h 270000"/>
              <a:gd name="connsiteX7" fmla="*/ 4223860 w 5778000"/>
              <a:gd name="connsiteY7" fmla="*/ 270000 h 270000"/>
              <a:gd name="connsiteX8" fmla="*/ 3451304 w 5778000"/>
              <a:gd name="connsiteY8" fmla="*/ 0 h 270000"/>
              <a:gd name="connsiteX9" fmla="*/ 4088456 w 5778000"/>
              <a:gd name="connsiteY9" fmla="*/ 0 h 270000"/>
              <a:gd name="connsiteX10" fmla="*/ 4016993 w 5778000"/>
              <a:gd name="connsiteY10" fmla="*/ 270000 h 270000"/>
              <a:gd name="connsiteX11" fmla="*/ 3379088 w 5778000"/>
              <a:gd name="connsiteY11" fmla="*/ 270000 h 270000"/>
              <a:gd name="connsiteX12" fmla="*/ 2606532 w 5778000"/>
              <a:gd name="connsiteY12" fmla="*/ 0 h 270000"/>
              <a:gd name="connsiteX13" fmla="*/ 3243684 w 5778000"/>
              <a:gd name="connsiteY13" fmla="*/ 0 h 270000"/>
              <a:gd name="connsiteX14" fmla="*/ 3171468 w 5778000"/>
              <a:gd name="connsiteY14" fmla="*/ 270000 h 270000"/>
              <a:gd name="connsiteX15" fmla="*/ 2534316 w 5778000"/>
              <a:gd name="connsiteY15" fmla="*/ 270000 h 270000"/>
              <a:gd name="connsiteX16" fmla="*/ 1761760 w 5778000"/>
              <a:gd name="connsiteY16" fmla="*/ 0 h 270000"/>
              <a:gd name="connsiteX17" fmla="*/ 2399664 w 5778000"/>
              <a:gd name="connsiteY17" fmla="*/ 0 h 270000"/>
              <a:gd name="connsiteX18" fmla="*/ 2326697 w 5778000"/>
              <a:gd name="connsiteY18" fmla="*/ 270000 h 270000"/>
              <a:gd name="connsiteX19" fmla="*/ 1689544 w 5778000"/>
              <a:gd name="connsiteY19" fmla="*/ 270000 h 270000"/>
              <a:gd name="connsiteX20" fmla="*/ 916987 w 5778000"/>
              <a:gd name="connsiteY20" fmla="*/ 0 h 270000"/>
              <a:gd name="connsiteX21" fmla="*/ 1554892 w 5778000"/>
              <a:gd name="connsiteY21" fmla="*/ 0 h 270000"/>
              <a:gd name="connsiteX22" fmla="*/ 1481925 w 5778000"/>
              <a:gd name="connsiteY22" fmla="*/ 270000 h 270000"/>
              <a:gd name="connsiteX23" fmla="*/ 844772 w 5778000"/>
              <a:gd name="connsiteY23" fmla="*/ 270000 h 270000"/>
              <a:gd name="connsiteX24" fmla="*/ 72216 w 5778000"/>
              <a:gd name="connsiteY24" fmla="*/ 0 h 270000"/>
              <a:gd name="connsiteX25" fmla="*/ 710120 w 5778000"/>
              <a:gd name="connsiteY25" fmla="*/ 0 h 270000"/>
              <a:gd name="connsiteX26" fmla="*/ 637152 w 5778000"/>
              <a:gd name="connsiteY26" fmla="*/ 270000 h 270000"/>
              <a:gd name="connsiteX27" fmla="*/ 0 w 5778000"/>
              <a:gd name="connsiteY27"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8000" h="270000">
                <a:moveTo>
                  <a:pt x="5140848" y="0"/>
                </a:moveTo>
                <a:lnTo>
                  <a:pt x="5778000" y="0"/>
                </a:lnTo>
                <a:lnTo>
                  <a:pt x="5706537" y="270000"/>
                </a:lnTo>
                <a:lnTo>
                  <a:pt x="5068632" y="270000"/>
                </a:lnTo>
                <a:close/>
                <a:moveTo>
                  <a:pt x="4296076" y="0"/>
                </a:moveTo>
                <a:lnTo>
                  <a:pt x="4933228" y="0"/>
                </a:lnTo>
                <a:lnTo>
                  <a:pt x="4861764" y="270000"/>
                </a:lnTo>
                <a:lnTo>
                  <a:pt x="4223860" y="270000"/>
                </a:lnTo>
                <a:close/>
                <a:moveTo>
                  <a:pt x="3451304" y="0"/>
                </a:moveTo>
                <a:lnTo>
                  <a:pt x="4088456" y="0"/>
                </a:lnTo>
                <a:lnTo>
                  <a:pt x="4016993" y="270000"/>
                </a:lnTo>
                <a:lnTo>
                  <a:pt x="3379088" y="270000"/>
                </a:lnTo>
                <a:close/>
                <a:moveTo>
                  <a:pt x="2606532" y="0"/>
                </a:moveTo>
                <a:lnTo>
                  <a:pt x="3243684" y="0"/>
                </a:lnTo>
                <a:lnTo>
                  <a:pt x="3171468" y="270000"/>
                </a:lnTo>
                <a:lnTo>
                  <a:pt x="2534316" y="270000"/>
                </a:lnTo>
                <a:close/>
                <a:moveTo>
                  <a:pt x="1761760" y="0"/>
                </a:moveTo>
                <a:lnTo>
                  <a:pt x="2399664" y="0"/>
                </a:lnTo>
                <a:lnTo>
                  <a:pt x="2326697" y="270000"/>
                </a:lnTo>
                <a:lnTo>
                  <a:pt x="1689544" y="270000"/>
                </a:lnTo>
                <a:close/>
                <a:moveTo>
                  <a:pt x="916987" y="0"/>
                </a:moveTo>
                <a:lnTo>
                  <a:pt x="1554892" y="0"/>
                </a:lnTo>
                <a:lnTo>
                  <a:pt x="1481925" y="270000"/>
                </a:lnTo>
                <a:lnTo>
                  <a:pt x="844772" y="270000"/>
                </a:lnTo>
                <a:close/>
                <a:moveTo>
                  <a:pt x="72216" y="0"/>
                </a:moveTo>
                <a:lnTo>
                  <a:pt x="710120" y="0"/>
                </a:lnTo>
                <a:lnTo>
                  <a:pt x="637152" y="270000"/>
                </a:lnTo>
                <a:lnTo>
                  <a:pt x="0" y="270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2247437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09757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811158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07910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816328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504975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9356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side - san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72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95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6E3ADFBF-40DF-0969-20EC-CC106BE1993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290961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131571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557645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677974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Tree>
    <p:extLst>
      <p:ext uri="{BB962C8B-B14F-4D97-AF65-F5344CB8AC3E}">
        <p14:creationId xmlns:p14="http://schemas.microsoft.com/office/powerpoint/2010/main" val="675467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806721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710876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Temamøde om ICS2 for sø-, vej- og jernbanetransport 25. september 2024</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71640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838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927959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Kun titel 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r>
              <a:rPr lang="da-DK"/>
              <a:t>Temamøde om ICS2 for sø-, vej- og jernbanetransport 25. september 2024</a:t>
            </a:r>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280016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side - blå">
    <p:bg>
      <p:bgPr>
        <a:solidFill>
          <a:srgbClr val="D0D0D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33C9AA7D-DE35-EA34-CB75-267FBC70EFD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75076648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4587848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0051681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30509301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A41C32-0E6C-61E1-C6E2-C933063FA9F4}"/>
              </a:ext>
            </a:extLst>
          </p:cNvPr>
          <p:cNvSpPr>
            <a:spLocks noGrp="1"/>
          </p:cNvSpPr>
          <p:nvPr>
            <p:ph type="sldNum" sz="quarter" idx="12"/>
          </p:nvPr>
        </p:nvSpPr>
        <p:spPr>
          <a:xfrm>
            <a:off x="518264" y="286278"/>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
        <p:nvSpPr>
          <p:cNvPr id="2" name="Title 1"/>
          <p:cNvSpPr>
            <a:spLocks noGrp="1"/>
          </p:cNvSpPr>
          <p:nvPr>
            <p:ph type="ctrTitle" hasCustomPrompt="1"/>
          </p:nvPr>
        </p:nvSpPr>
        <p:spPr>
          <a:xfrm>
            <a:off x="517525" y="1394807"/>
            <a:ext cx="7321550" cy="2068025"/>
          </a:xfrm>
        </p:spPr>
        <p:txBody>
          <a:bodyPr anchor="b">
            <a:normAutofit/>
          </a:bodyPr>
          <a:lstStyle>
            <a:lvl1pPr algn="l">
              <a:lnSpc>
                <a:spcPct val="86000"/>
              </a:lnSpc>
              <a:defRPr sz="5200">
                <a:solidFill>
                  <a:schemeClr val="tx1"/>
                </a:solidFill>
                <a:latin typeface="Academy Sans Office Extrabold" panose="020B0903030000000000" pitchFamily="34" charset="0"/>
              </a:defRPr>
            </a:lvl1pPr>
          </a:lstStyle>
          <a:p>
            <a:r>
              <a:rPr lang="da-DK"/>
              <a:t>Indsæt titel</a:t>
            </a:r>
          </a:p>
        </p:txBody>
      </p:sp>
      <p:sp>
        <p:nvSpPr>
          <p:cNvPr id="3" name="Subtitle 2"/>
          <p:cNvSpPr>
            <a:spLocks noGrp="1"/>
          </p:cNvSpPr>
          <p:nvPr>
            <p:ph type="subTitle" idx="1" hasCustomPrompt="1"/>
          </p:nvPr>
        </p:nvSpPr>
        <p:spPr>
          <a:xfrm>
            <a:off x="515937" y="3714750"/>
            <a:ext cx="7323138" cy="845820"/>
          </a:xfrm>
        </p:spPr>
        <p:txBody>
          <a:bodyPr/>
          <a:lstStyle>
            <a:lvl1pPr marL="0" indent="0" algn="l">
              <a:lnSpc>
                <a:spcPct val="100000"/>
              </a:lnSpc>
              <a:spcBef>
                <a:spcPts val="0"/>
              </a:spcBef>
              <a:buFont typeface="Academy Sans Office" panose="020B0604020202020204" pitchFamily="34" charset="0"/>
              <a:buNone/>
              <a:defRPr sz="1800"/>
            </a:lvl1pPr>
            <a:lvl2pPr marL="0" indent="0" algn="l">
              <a:lnSpc>
                <a:spcPct val="100000"/>
              </a:lnSpc>
              <a:buFont typeface="Academy Sans Office" panose="020B0604020202020204" pitchFamily="34" charset="0"/>
              <a:buNone/>
              <a:defRPr sz="2000"/>
            </a:lvl2pPr>
            <a:lvl3pPr marL="0" indent="0" algn="l">
              <a:lnSpc>
                <a:spcPct val="100000"/>
              </a:lnSpc>
              <a:buFont typeface="Academy Sans Office" panose="020B0604020202020204" pitchFamily="34" charset="0"/>
              <a:buChar char="​"/>
              <a:defRPr sz="2000"/>
            </a:lvl3pPr>
            <a:lvl4pPr marL="0" indent="0" algn="l">
              <a:lnSpc>
                <a:spcPct val="100000"/>
              </a:lnSpc>
              <a:buFont typeface="Academy Sans Office" panose="020B0604020202020204" pitchFamily="34" charset="0"/>
              <a:buChar char="​"/>
              <a:defRPr sz="2000"/>
            </a:lvl4pPr>
            <a:lvl5pPr marL="0" indent="0" algn="l">
              <a:lnSpc>
                <a:spcPct val="100000"/>
              </a:lnSpc>
              <a:buFont typeface="Academy Sans Office" panose="020B0604020202020204" pitchFamily="34" charset="0"/>
              <a:buChar char="​"/>
              <a:defRPr sz="2000"/>
            </a:lvl5pPr>
            <a:lvl6pPr marL="0" indent="0" algn="l">
              <a:lnSpc>
                <a:spcPct val="100000"/>
              </a:lnSpc>
              <a:buFont typeface="Academy Sans Office" panose="020B0604020202020204" pitchFamily="34" charset="0"/>
              <a:buChar char="​"/>
              <a:defRPr sz="2000"/>
            </a:lvl6pPr>
            <a:lvl7pPr marL="0" indent="0" algn="l">
              <a:lnSpc>
                <a:spcPct val="100000"/>
              </a:lnSpc>
              <a:buFont typeface="Academy Sans Office" panose="020B0604020202020204" pitchFamily="34" charset="0"/>
              <a:buChar char="​"/>
              <a:defRPr sz="2000"/>
            </a:lvl7pPr>
            <a:lvl8pPr marL="0" indent="0" algn="l">
              <a:lnSpc>
                <a:spcPct val="100000"/>
              </a:lnSpc>
              <a:buFont typeface="Academy Sans Office" panose="020B0604020202020204" pitchFamily="34" charset="0"/>
              <a:buChar char="​"/>
              <a:defRPr sz="2000"/>
            </a:lvl8pPr>
            <a:lvl9pPr marL="0" indent="0" algn="l">
              <a:lnSpc>
                <a:spcPct val="100000"/>
              </a:lnSpc>
              <a:buFont typeface="Academy Sans Office" panose="020B0604020202020204" pitchFamily="34" charset="0"/>
              <a:buChar char="​"/>
              <a:defRPr sz="2000"/>
            </a:lvl9pPr>
          </a:lstStyle>
          <a:p>
            <a:r>
              <a:rPr lang="da-DK"/>
              <a:t>Indsæt undertitel</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97851" y="350044"/>
            <a:ext cx="1911644" cy="139462"/>
          </a:xfrm>
        </p:spPr>
        <p:txBody>
          <a:bodyPr vert="horz" wrap="square" rIns="90000" anchor="t">
            <a:spAutoFit/>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Navn, titel, afdeling mv.</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118725" y="350044"/>
            <a:ext cx="1539582" cy="139462"/>
          </a:xfrm>
          <a:prstGeom prst="rect">
            <a:avLst/>
          </a:prstGeom>
        </p:spPr>
        <p:txBody>
          <a:bodyPr vert="horz" wrap="square" tIns="0" rIns="0" bIns="0" anchor="t" anchorCtr="0">
            <a:spAutoFit/>
          </a:bodyPr>
          <a:lstStyle>
            <a:lvl1pPr algn="r">
              <a:lnSpc>
                <a:spcPct val="111000"/>
              </a:lnSpc>
              <a:defRPr sz="900">
                <a:solidFill>
                  <a:schemeClr val="tx1"/>
                </a:solidFill>
              </a:defRPr>
            </a:lvl1pPr>
          </a:lstStyle>
          <a:p>
            <a:endParaRPr lang="da-DK"/>
          </a:p>
        </p:txBody>
      </p:sp>
      <p:pic>
        <p:nvPicPr>
          <p:cNvPr id="4" name="Grafik 3">
            <a:extLst>
              <a:ext uri="{FF2B5EF4-FFF2-40B4-BE49-F238E27FC236}">
                <a16:creationId xmlns:a16="http://schemas.microsoft.com/office/drawing/2014/main" id="{3C65A69C-7052-301E-676F-237DB6502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898" y="4874291"/>
            <a:ext cx="9737417" cy="673204"/>
          </a:xfrm>
          <a:prstGeom prst="rect">
            <a:avLst/>
          </a:prstGeom>
        </p:spPr>
      </p:pic>
    </p:spTree>
    <p:extLst>
      <p:ext uri="{BB962C8B-B14F-4D97-AF65-F5344CB8AC3E}">
        <p14:creationId xmlns:p14="http://schemas.microsoft.com/office/powerpoint/2010/main" val="316559574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pitel">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Indsæt kapitel</a:t>
            </a:r>
          </a:p>
        </p:txBody>
      </p:sp>
      <p:sp>
        <p:nvSpPr>
          <p:cNvPr id="3" name="Subtitle 2"/>
          <p:cNvSpPr>
            <a:spLocks noGrp="1"/>
          </p:cNvSpPr>
          <p:nvPr>
            <p:ph type="subTitle" idx="1" hasCustomPrompt="1"/>
          </p:nvPr>
        </p:nvSpPr>
        <p:spPr>
          <a:xfrm>
            <a:off x="515938" y="3718762"/>
            <a:ext cx="5399087" cy="876098"/>
          </a:xfrm>
        </p:spPr>
        <p:txBody>
          <a:bodyPr/>
          <a:lstStyle>
            <a:lvl1pPr marL="0" indent="0" algn="l">
              <a:lnSpc>
                <a:spcPct val="100000"/>
              </a:lnSpc>
              <a:spcBef>
                <a:spcPts val="0"/>
              </a:spcBef>
              <a:buFont typeface="Academy Sans Office" panose="020B0604020202020204" pitchFamily="34" charset="0"/>
              <a:buChar char="​"/>
              <a:defRPr sz="1800">
                <a:solidFill>
                  <a:schemeClr val="bg1"/>
                </a:solidFill>
              </a:defRPr>
            </a:lvl1pPr>
            <a:lvl2pPr marL="0" indent="0" algn="l">
              <a:lnSpc>
                <a:spcPct val="100000"/>
              </a:lnSpc>
              <a:buFont typeface="Academy Sans Office" panose="020B0604020202020204" pitchFamily="34" charset="0"/>
              <a:buNone/>
              <a:defRPr sz="2000">
                <a:solidFill>
                  <a:schemeClr val="bg1"/>
                </a:solidFill>
              </a:defRPr>
            </a:lvl2pPr>
            <a:lvl3pPr marL="0" indent="0" algn="l">
              <a:lnSpc>
                <a:spcPct val="100000"/>
              </a:lnSpc>
              <a:buFont typeface="Academy Sans Office" panose="020B0604020202020204" pitchFamily="34" charset="0"/>
              <a:buChar char="​"/>
              <a:defRPr sz="2000">
                <a:solidFill>
                  <a:schemeClr val="bg1"/>
                </a:solidFill>
              </a:defRPr>
            </a:lvl3pPr>
            <a:lvl4pPr marL="0" indent="0" algn="l">
              <a:lnSpc>
                <a:spcPct val="100000"/>
              </a:lnSpc>
              <a:buFont typeface="Academy Sans Office" panose="020B0604020202020204" pitchFamily="34" charset="0"/>
              <a:buChar char="​"/>
              <a:defRPr sz="2000">
                <a:solidFill>
                  <a:schemeClr val="bg1"/>
                </a:solidFill>
              </a:defRPr>
            </a:lvl4pPr>
            <a:lvl5pPr marL="0" indent="0" algn="l">
              <a:lnSpc>
                <a:spcPct val="100000"/>
              </a:lnSpc>
              <a:buFont typeface="Academy Sans Office" panose="020B0604020202020204" pitchFamily="34" charset="0"/>
              <a:buChar char="​"/>
              <a:defRPr sz="2000">
                <a:solidFill>
                  <a:schemeClr val="bg1"/>
                </a:solidFill>
              </a:defRPr>
            </a:lvl5pPr>
            <a:lvl6pPr marL="0" indent="0" algn="l">
              <a:lnSpc>
                <a:spcPct val="100000"/>
              </a:lnSpc>
              <a:buFont typeface="Academy Sans Office" panose="020B0604020202020204" pitchFamily="34" charset="0"/>
              <a:buChar char="​"/>
              <a:defRPr sz="2000">
                <a:solidFill>
                  <a:schemeClr val="bg1"/>
                </a:solidFill>
              </a:defRPr>
            </a:lvl6pPr>
            <a:lvl7pPr marL="0" indent="0" algn="l">
              <a:lnSpc>
                <a:spcPct val="100000"/>
              </a:lnSpc>
              <a:buFont typeface="Academy Sans Office" panose="020B0604020202020204" pitchFamily="34" charset="0"/>
              <a:buChar char="​"/>
              <a:defRPr sz="2000">
                <a:solidFill>
                  <a:schemeClr val="bg1"/>
                </a:solidFill>
              </a:defRPr>
            </a:lvl7pPr>
            <a:lvl8pPr marL="0" indent="0" algn="l">
              <a:lnSpc>
                <a:spcPct val="100000"/>
              </a:lnSpc>
              <a:buFont typeface="Academy Sans Office" panose="020B0604020202020204" pitchFamily="34" charset="0"/>
              <a:buChar char="​"/>
              <a:defRPr sz="2000">
                <a:solidFill>
                  <a:schemeClr val="bg1"/>
                </a:solidFill>
              </a:defRPr>
            </a:lvl8pPr>
            <a:lvl9pPr marL="0" indent="0" algn="l">
              <a:lnSpc>
                <a:spcPct val="100000"/>
              </a:lnSpc>
              <a:buFont typeface="Academy Sans Office" panose="020B0604020202020204" pitchFamily="34" charset="0"/>
              <a:buChar char="​"/>
              <a:tabLst/>
              <a:defRPr sz="2000">
                <a:solidFill>
                  <a:schemeClr val="bg1"/>
                </a:solidFill>
              </a:defRPr>
            </a:lvl9pPr>
          </a:lstStyle>
          <a:p>
            <a:r>
              <a:rPr lang="da-DK"/>
              <a:t>Tilføj underoverskrift</a:t>
            </a:r>
          </a:p>
        </p:txBody>
      </p:sp>
      <p:pic>
        <p:nvPicPr>
          <p:cNvPr id="8" name="Billede 7" descr="Et billede, der indeholder tekst, clipart&#10;&#10;Automatisk genereret beskrivelse">
            <a:extLst>
              <a:ext uri="{FF2B5EF4-FFF2-40B4-BE49-F238E27FC236}">
                <a16:creationId xmlns:a16="http://schemas.microsoft.com/office/drawing/2014/main" id="{791D7022-25A6-E39E-E295-3D69F2C6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pic>
        <p:nvPicPr>
          <p:cNvPr id="5" name="Billede 4">
            <a:extLst>
              <a:ext uri="{FF2B5EF4-FFF2-40B4-BE49-F238E27FC236}">
                <a16:creationId xmlns:a16="http://schemas.microsoft.com/office/drawing/2014/main" id="{AEFADBDA-48BC-7E4B-19C2-F5A2F153D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276" y="3090015"/>
            <a:ext cx="2373888" cy="268785"/>
          </a:xfrm>
          <a:prstGeom prst="rect">
            <a:avLst/>
          </a:prstGeom>
        </p:spPr>
      </p:pic>
      <p:sp>
        <p:nvSpPr>
          <p:cNvPr id="4" name="Pladsholder til slidenummer 2" hidden="1">
            <a:extLst>
              <a:ext uri="{FF2B5EF4-FFF2-40B4-BE49-F238E27FC236}">
                <a16:creationId xmlns:a16="http://schemas.microsoft.com/office/drawing/2014/main" id="{BB32A262-B59E-F7D6-BC10-E0CCED9FC2B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5089019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lemn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ACAAAF4-0464-AF73-04F8-0EED1E3BF331}"/>
              </a:ext>
            </a:extLst>
          </p:cNvPr>
          <p:cNvSpPr/>
          <p:nvPr userDrawn="1"/>
        </p:nvSpPr>
        <p:spPr>
          <a:xfrm>
            <a:off x="0" y="0"/>
            <a:ext cx="12192000" cy="6858000"/>
          </a:xfrm>
          <a:prstGeom prst="rect">
            <a:avLst/>
          </a:prstGeom>
          <a:solidFill>
            <a:srgbClr val="434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5" name="Title 1">
            <a:extLst>
              <a:ext uri="{FF2B5EF4-FFF2-40B4-BE49-F238E27FC236}">
                <a16:creationId xmlns:a16="http://schemas.microsoft.com/office/drawing/2014/main" id="{67B0A69D-AC75-5A63-189A-CE298535372A}"/>
              </a:ext>
            </a:extLst>
          </p:cNvPr>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Tilføj delemne til kapitel</a:t>
            </a:r>
          </a:p>
        </p:txBody>
      </p:sp>
      <p:pic>
        <p:nvPicPr>
          <p:cNvPr id="2" name="Billede 1" descr="Et billede, der indeholder tekst, clipart&#10;&#10;Automatisk genereret beskrivelse">
            <a:extLst>
              <a:ext uri="{FF2B5EF4-FFF2-40B4-BE49-F238E27FC236}">
                <a16:creationId xmlns:a16="http://schemas.microsoft.com/office/drawing/2014/main" id="{98D6D944-20D6-FD69-55F6-A7DB84C1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
        <p:nvSpPr>
          <p:cNvPr id="3" name="Pladsholder til slidenummer 2" hidden="1">
            <a:extLst>
              <a:ext uri="{FF2B5EF4-FFF2-40B4-BE49-F238E27FC236}">
                <a16:creationId xmlns:a16="http://schemas.microsoft.com/office/drawing/2014/main" id="{6C67EFAC-E92B-35D4-682F-BA84E1732BA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2903571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alvside grafik - san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4" name="Content Placeholder 2">
            <a:extLst>
              <a:ext uri="{FF2B5EF4-FFF2-40B4-BE49-F238E27FC236}">
                <a16:creationId xmlns:a16="http://schemas.microsoft.com/office/drawing/2014/main" id="{58F9072F-8116-26A6-242E-09DBF1368E68}"/>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4100FAAD-1AEB-E9D6-DE10-A58A282F0A9C}"/>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686095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alvside grafik -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5" name="Content Placeholder 2">
            <a:extLst>
              <a:ext uri="{FF2B5EF4-FFF2-40B4-BE49-F238E27FC236}">
                <a16:creationId xmlns:a16="http://schemas.microsoft.com/office/drawing/2014/main" id="{707CB5A8-980C-F694-B6CF-8167B59333BB}"/>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1F03AA00-D4B5-0C35-A5B0-562376EAA70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7459183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alvside fot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FAEF609-0481-8D26-4DC6-450D422F569D}"/>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7" name="Pladsholder til tekst 9">
            <a:extLst>
              <a:ext uri="{FF2B5EF4-FFF2-40B4-BE49-F238E27FC236}">
                <a16:creationId xmlns:a16="http://schemas.microsoft.com/office/drawing/2014/main" id="{B4176906-4204-87C6-74EE-82097A8DF953}"/>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2" name="Content Placeholder 2">
            <a:extLst>
              <a:ext uri="{FF2B5EF4-FFF2-40B4-BE49-F238E27FC236}">
                <a16:creationId xmlns:a16="http://schemas.microsoft.com/office/drawing/2014/main" id="{D511CEBF-5348-1D8E-83C1-57886DEBC5B9}"/>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9" name="Pladsholder til billede 8">
            <a:extLst>
              <a:ext uri="{FF2B5EF4-FFF2-40B4-BE49-F238E27FC236}">
                <a16:creationId xmlns:a16="http://schemas.microsoft.com/office/drawing/2014/main" id="{91C9CB39-7F3C-7CBC-D391-2E4F430F013E}"/>
              </a:ext>
            </a:extLst>
          </p:cNvPr>
          <p:cNvSpPr>
            <a:spLocks noGrp="1"/>
          </p:cNvSpPr>
          <p:nvPr>
            <p:ph type="pic" sz="quarter" idx="13" hasCustomPrompt="1"/>
          </p:nvPr>
        </p:nvSpPr>
        <p:spPr>
          <a:xfrm>
            <a:off x="6272213" y="0"/>
            <a:ext cx="5919787" cy="6858000"/>
          </a:xfrm>
          <a:pattFill prst="pct5">
            <a:fgClr>
              <a:schemeClr val="accent1"/>
            </a:fgClr>
            <a:bgClr>
              <a:schemeClr val="bg1"/>
            </a:bgClr>
          </a:pattFill>
        </p:spPr>
        <p:txBody>
          <a:bodyPr tIns="648000" anchor="ctr"/>
          <a:lstStyle>
            <a:lvl1pPr marL="0" indent="0" algn="ctr">
              <a:buNone/>
              <a:defRPr/>
            </a:lvl1pPr>
          </a:lstStyle>
          <a:p>
            <a:r>
              <a:rPr lang="da-DK"/>
              <a:t>Klik for at indsætte foto</a:t>
            </a:r>
          </a:p>
        </p:txBody>
      </p:sp>
      <p:sp>
        <p:nvSpPr>
          <p:cNvPr id="3" name="Pladsholder til slidenummer 2" hidden="1">
            <a:extLst>
              <a:ext uri="{FF2B5EF4-FFF2-40B4-BE49-F238E27FC236}">
                <a16:creationId xmlns:a16="http://schemas.microsoft.com/office/drawing/2014/main" id="{C28F525B-7DD7-3D60-7F8A-4A6900620538}"/>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839243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lside - san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72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95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6E3ADFBF-40DF-0969-20EC-CC106BE1993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178764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side -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88A68E8C-5A14-4606-B24F-7413A9CDDB2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205904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lside - blå">
    <p:bg>
      <p:bgPr>
        <a:solidFill>
          <a:srgbClr val="D0D0D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33C9AA7D-DE35-EA34-CB75-267FBC70EFD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03118182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lside -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88A68E8C-5A14-4606-B24F-7413A9CDDB2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375860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e bok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0" y="591137"/>
            <a:ext cx="11156073"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2" y="1187450"/>
            <a:ext cx="11155301" cy="374400"/>
          </a:xfrm>
        </p:spPr>
        <p:txBody>
          <a:bodyPr/>
          <a:lstStyle>
            <a:lvl1pPr marL="0" indent="0">
              <a:buNone/>
              <a:defRPr sz="1800"/>
            </a:lvl1pPr>
          </a:lstStyle>
          <a:p>
            <a:pPr lvl="0"/>
            <a:r>
              <a:rPr lang="da-DK"/>
              <a:t>Underoverskrift</a:t>
            </a:r>
          </a:p>
        </p:txBody>
      </p:sp>
      <p:sp>
        <p:nvSpPr>
          <p:cNvPr id="7" name="Pladsholder til slidenummer 6">
            <a:extLst>
              <a:ext uri="{FF2B5EF4-FFF2-40B4-BE49-F238E27FC236}">
                <a16:creationId xmlns:a16="http://schemas.microsoft.com/office/drawing/2014/main" id="{D91A603D-F3DB-B1FA-B1BA-70280EFA166A}"/>
              </a:ext>
            </a:extLst>
          </p:cNvPr>
          <p:cNvSpPr>
            <a:spLocks noGrp="1"/>
          </p:cNvSpPr>
          <p:nvPr>
            <p:ph type="sldNum" sz="quarter" idx="2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14" name="Content Placeholder 2">
            <a:extLst>
              <a:ext uri="{FF2B5EF4-FFF2-40B4-BE49-F238E27FC236}">
                <a16:creationId xmlns:a16="http://schemas.microsoft.com/office/drawing/2014/main" id="{03C59367-07A3-B623-7E93-0E8AD6784B4A}"/>
              </a:ext>
            </a:extLst>
          </p:cNvPr>
          <p:cNvSpPr>
            <a:spLocks noGrp="1"/>
          </p:cNvSpPr>
          <p:nvPr>
            <p:ph idx="1" hasCustomPrompt="1"/>
          </p:nvPr>
        </p:nvSpPr>
        <p:spPr>
          <a:xfrm>
            <a:off x="518401" y="1872000"/>
            <a:ext cx="3477600" cy="4230337"/>
          </a:xfrm>
          <a:solidFill>
            <a:srgbClr val="E8E2E1"/>
          </a:solidFill>
        </p:spPr>
        <p:txBody>
          <a:bodyPr lIns="90000" tIns="90000" rIns="90000" bIns="90000"/>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15" name="Content Placeholder 3">
            <a:extLst>
              <a:ext uri="{FF2B5EF4-FFF2-40B4-BE49-F238E27FC236}">
                <a16:creationId xmlns:a16="http://schemas.microsoft.com/office/drawing/2014/main" id="{F28F41F1-D827-F932-52BC-90A8981095E5}"/>
              </a:ext>
            </a:extLst>
          </p:cNvPr>
          <p:cNvSpPr>
            <a:spLocks noGrp="1"/>
          </p:cNvSpPr>
          <p:nvPr>
            <p:ph sz="half" idx="2" hasCustomPrompt="1"/>
          </p:nvPr>
        </p:nvSpPr>
        <p:spPr>
          <a:xfrm>
            <a:off x="4360862" y="1872000"/>
            <a:ext cx="3477600" cy="4229101"/>
          </a:xfrm>
          <a:solidFill>
            <a:srgbClr val="D0D0D8"/>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
        <p:nvSpPr>
          <p:cNvPr id="16" name="Content Placeholder 4">
            <a:extLst>
              <a:ext uri="{FF2B5EF4-FFF2-40B4-BE49-F238E27FC236}">
                <a16:creationId xmlns:a16="http://schemas.microsoft.com/office/drawing/2014/main" id="{50C286B0-0D73-B5F6-82E6-662B4144F9E7}"/>
              </a:ext>
            </a:extLst>
          </p:cNvPr>
          <p:cNvSpPr>
            <a:spLocks noGrp="1"/>
          </p:cNvSpPr>
          <p:nvPr>
            <p:ph sz="half" idx="13" hasCustomPrompt="1"/>
          </p:nvPr>
        </p:nvSpPr>
        <p:spPr>
          <a:xfrm>
            <a:off x="8196261" y="1872000"/>
            <a:ext cx="3477600" cy="4228763"/>
          </a:xfrm>
          <a:solidFill>
            <a:schemeClr val="bg1"/>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Tree>
    <p:extLst>
      <p:ext uri="{BB962C8B-B14F-4D97-AF65-F5344CB8AC3E}">
        <p14:creationId xmlns:p14="http://schemas.microsoft.com/office/powerpoint/2010/main" val="3086309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1572229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8100648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19656581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046380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648000" anchor="ctr" anchorCtr="0"/>
          <a:lstStyle>
            <a:lvl1pPr marL="0" indent="0">
              <a:buNone/>
              <a:defRPr/>
            </a:lvl1pPr>
          </a:lstStyle>
          <a:p>
            <a:r>
              <a:rPr lang="da-DK"/>
              <a:t>Klik på ikonet for at tilføje baggrundsbillede</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fld id="{09D44A01-176E-4772-AA67-4D96FFC49DEC}" type="datetime2">
              <a:rPr lang="da-DK" smtClean="0"/>
              <a:t>23. januar 2025</a:t>
            </a:fld>
            <a:endParaRPr lang="da-DK"/>
          </a:p>
        </p:txBody>
      </p:sp>
      <p:sp>
        <p:nvSpPr>
          <p:cNvPr id="33" name="Text Placeholder 32">
            <a:extLst>
              <a:ext uri="{FF2B5EF4-FFF2-40B4-BE49-F238E27FC236}">
                <a16:creationId xmlns:a16="http://schemas.microsoft.com/office/drawing/2014/main" id="{2F201FEA-52FB-489F-B455-E00A9F3B6E4B}"/>
              </a:ext>
            </a:extLst>
          </p:cNvPr>
          <p:cNvSpPr>
            <a:spLocks noGrp="1"/>
          </p:cNvSpPr>
          <p:nvPr>
            <p:ph type="body" sz="quarter" idx="16"/>
          </p:nvPr>
        </p:nvSpPr>
        <p:spPr>
          <a:xfrm>
            <a:off x="2" y="4874291"/>
            <a:ext cx="12193199" cy="666000"/>
          </a:xfrm>
          <a:custGeom>
            <a:avLst/>
            <a:gdLst>
              <a:gd name="connsiteX0" fmla="*/ 11429193 w 12193199"/>
              <a:gd name="connsiteY0" fmla="*/ 0 h 666000"/>
              <a:gd name="connsiteX1" fmla="*/ 12193199 w 12193199"/>
              <a:gd name="connsiteY1" fmla="*/ 0 h 666000"/>
              <a:gd name="connsiteX2" fmla="*/ 12193199 w 12193199"/>
              <a:gd name="connsiteY2" fmla="*/ 666000 h 666000"/>
              <a:gd name="connsiteX3" fmla="*/ 11251628 w 12193199"/>
              <a:gd name="connsiteY3" fmla="*/ 666000 h 666000"/>
              <a:gd name="connsiteX4" fmla="*/ 9358812 w 12193199"/>
              <a:gd name="connsiteY4" fmla="*/ 0 h 666000"/>
              <a:gd name="connsiteX5" fmla="*/ 10921492 w 12193199"/>
              <a:gd name="connsiteY5" fmla="*/ 0 h 666000"/>
              <a:gd name="connsiteX6" fmla="*/ 10743406 w 12193199"/>
              <a:gd name="connsiteY6" fmla="*/ 666000 h 666000"/>
              <a:gd name="connsiteX7" fmla="*/ 9181247 w 12193199"/>
              <a:gd name="connsiteY7" fmla="*/ 666000 h 666000"/>
              <a:gd name="connsiteX8" fmla="*/ 7288431 w 12193199"/>
              <a:gd name="connsiteY8" fmla="*/ 0 h 666000"/>
              <a:gd name="connsiteX9" fmla="*/ 8850590 w 12193199"/>
              <a:gd name="connsiteY9" fmla="*/ 0 h 666000"/>
              <a:gd name="connsiteX10" fmla="*/ 8673025 w 12193199"/>
              <a:gd name="connsiteY10" fmla="*/ 666000 h 666000"/>
              <a:gd name="connsiteX11" fmla="*/ 7110345 w 12193199"/>
              <a:gd name="connsiteY11" fmla="*/ 666000 h 666000"/>
              <a:gd name="connsiteX12" fmla="*/ 5217530 w 12193199"/>
              <a:gd name="connsiteY12" fmla="*/ 0 h 666000"/>
              <a:gd name="connsiteX13" fmla="*/ 6779167 w 12193199"/>
              <a:gd name="connsiteY13" fmla="*/ 0 h 666000"/>
              <a:gd name="connsiteX14" fmla="*/ 6602643 w 12193199"/>
              <a:gd name="connsiteY14" fmla="*/ 666000 h 666000"/>
              <a:gd name="connsiteX15" fmla="*/ 5039963 w 12193199"/>
              <a:gd name="connsiteY15" fmla="*/ 666000 h 666000"/>
              <a:gd name="connsiteX16" fmla="*/ 3147148 w 12193199"/>
              <a:gd name="connsiteY16" fmla="*/ 0 h 666000"/>
              <a:gd name="connsiteX17" fmla="*/ 4708786 w 12193199"/>
              <a:gd name="connsiteY17" fmla="*/ 0 h 666000"/>
              <a:gd name="connsiteX18" fmla="*/ 4532262 w 12193199"/>
              <a:gd name="connsiteY18" fmla="*/ 666000 h 666000"/>
              <a:gd name="connsiteX19" fmla="*/ 2969583 w 12193199"/>
              <a:gd name="connsiteY19" fmla="*/ 666000 h 666000"/>
              <a:gd name="connsiteX20" fmla="*/ 1075725 w 12193199"/>
              <a:gd name="connsiteY20" fmla="*/ 0 h 666000"/>
              <a:gd name="connsiteX21" fmla="*/ 2638405 w 12193199"/>
              <a:gd name="connsiteY21" fmla="*/ 0 h 666000"/>
              <a:gd name="connsiteX22" fmla="*/ 2461360 w 12193199"/>
              <a:gd name="connsiteY22" fmla="*/ 666000 h 666000"/>
              <a:gd name="connsiteX23" fmla="*/ 898681 w 12193199"/>
              <a:gd name="connsiteY23" fmla="*/ 666000 h 666000"/>
              <a:gd name="connsiteX24" fmla="*/ 0 w 12193199"/>
              <a:gd name="connsiteY24" fmla="*/ 0 h 666000"/>
              <a:gd name="connsiteX25" fmla="*/ 567504 w 12193199"/>
              <a:gd name="connsiteY25" fmla="*/ 0 h 666000"/>
              <a:gd name="connsiteX26" fmla="*/ 389939 w 12193199"/>
              <a:gd name="connsiteY26" fmla="*/ 666000 h 666000"/>
              <a:gd name="connsiteX27" fmla="*/ 0 w 12193199"/>
              <a:gd name="connsiteY27"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3199" h="666000">
                <a:moveTo>
                  <a:pt x="11429193" y="0"/>
                </a:moveTo>
                <a:lnTo>
                  <a:pt x="12193199" y="0"/>
                </a:lnTo>
                <a:lnTo>
                  <a:pt x="12193199" y="666000"/>
                </a:lnTo>
                <a:lnTo>
                  <a:pt x="11251628" y="666000"/>
                </a:lnTo>
                <a:close/>
                <a:moveTo>
                  <a:pt x="9358812" y="0"/>
                </a:moveTo>
                <a:lnTo>
                  <a:pt x="10921492" y="0"/>
                </a:lnTo>
                <a:lnTo>
                  <a:pt x="10743406" y="666000"/>
                </a:lnTo>
                <a:lnTo>
                  <a:pt x="9181247" y="666000"/>
                </a:lnTo>
                <a:close/>
                <a:moveTo>
                  <a:pt x="7288431" y="0"/>
                </a:moveTo>
                <a:lnTo>
                  <a:pt x="8850590" y="0"/>
                </a:lnTo>
                <a:lnTo>
                  <a:pt x="8673025" y="666000"/>
                </a:lnTo>
                <a:lnTo>
                  <a:pt x="7110345" y="666000"/>
                </a:lnTo>
                <a:close/>
                <a:moveTo>
                  <a:pt x="5217530" y="0"/>
                </a:moveTo>
                <a:lnTo>
                  <a:pt x="6779167" y="0"/>
                </a:lnTo>
                <a:lnTo>
                  <a:pt x="6602643" y="666000"/>
                </a:lnTo>
                <a:lnTo>
                  <a:pt x="5039963" y="666000"/>
                </a:lnTo>
                <a:close/>
                <a:moveTo>
                  <a:pt x="3147148" y="0"/>
                </a:moveTo>
                <a:lnTo>
                  <a:pt x="4708786" y="0"/>
                </a:lnTo>
                <a:lnTo>
                  <a:pt x="4532262" y="666000"/>
                </a:lnTo>
                <a:lnTo>
                  <a:pt x="2969583" y="666000"/>
                </a:lnTo>
                <a:close/>
                <a:moveTo>
                  <a:pt x="1075725" y="0"/>
                </a:moveTo>
                <a:lnTo>
                  <a:pt x="2638405" y="0"/>
                </a:lnTo>
                <a:lnTo>
                  <a:pt x="2461360" y="666000"/>
                </a:lnTo>
                <a:lnTo>
                  <a:pt x="898681" y="666000"/>
                </a:lnTo>
                <a:close/>
                <a:moveTo>
                  <a:pt x="0" y="0"/>
                </a:moveTo>
                <a:lnTo>
                  <a:pt x="567504" y="0"/>
                </a:lnTo>
                <a:lnTo>
                  <a:pt x="389939" y="666000"/>
                </a:lnTo>
                <a:lnTo>
                  <a:pt x="0" y="666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Orienteringsmøde om ICS2 for vand, vej og jernbane 30. marts 2023</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23474275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D5217929-9EC5-4D85-BC09-91729E4BB1BC}"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132313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8F61ECCC-3690-4203-8F40-D368519AAA2A}"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56533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1.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7.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oleObject" Target="../embeddings/oleObject2.bin"/><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8.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ags" Target="../tags/tag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heme" Target="../theme/theme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8.emf"/><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7.emf"/><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oleObject" Target="../embeddings/oleObject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5.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tags" Target="../tags/tag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heme" Target="../theme/theme6.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image" Target="../media/image8.emf"/><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image" Target="../media/image7.emf"/><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18400" y="591138"/>
            <a:ext cx="11157663" cy="898297"/>
          </a:xfrm>
          <a:prstGeom prst="rect">
            <a:avLst/>
          </a:prstGeom>
        </p:spPr>
        <p:txBody>
          <a:bodyPr vert="horz" lIns="0" tIns="0" rIns="0" bIns="0" rtlCol="0" anchor="t" anchorCtr="0">
            <a:normAutofit/>
          </a:bodyPr>
          <a:lstStyle/>
          <a:p>
            <a:r>
              <a:rPr lang="da-DK"/>
              <a:t>Klik for at redigere titeltypografien i masteren</a:t>
            </a:r>
          </a:p>
        </p:txBody>
      </p:sp>
      <p:sp>
        <p:nvSpPr>
          <p:cNvPr id="3" name="Text Placeholder 2"/>
          <p:cNvSpPr>
            <a:spLocks noGrp="1"/>
          </p:cNvSpPr>
          <p:nvPr>
            <p:ph type="body" idx="1"/>
          </p:nvPr>
        </p:nvSpPr>
        <p:spPr>
          <a:xfrm>
            <a:off x="518400" y="1871663"/>
            <a:ext cx="11157663" cy="4230337"/>
          </a:xfrm>
          <a:prstGeom prst="rect">
            <a:avLst/>
          </a:prstGeom>
        </p:spPr>
        <p:txBody>
          <a:bodyPr vert="horz" lIns="0" tIns="0" rIns="0" bIns="0" rtlCol="0">
            <a:noAutofit/>
          </a:bodyPr>
          <a:lstStyle/>
          <a:p>
            <a:pPr lvl="0"/>
            <a:r>
              <a:rPr lang="da-DK" noProof="0"/>
              <a:t>Indsæt punkt</a:t>
            </a:r>
          </a:p>
          <a:p>
            <a:pPr lvl="1"/>
            <a:r>
              <a:rPr lang="da-DK" noProof="0"/>
              <a:t>Punkt niveau 2</a:t>
            </a:r>
          </a:p>
          <a:p>
            <a:pPr lvl="2"/>
            <a:r>
              <a:rPr lang="da-DK" noProof="0"/>
              <a:t>Punkt niveau 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a:p>
            <a:pPr lvl="1"/>
            <a:endParaRPr lang="da-DK" noProof="0"/>
          </a:p>
        </p:txBody>
      </p:sp>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grpSp>
      <p:sp>
        <p:nvSpPr>
          <p:cNvPr id="39" name="Slide Number Placeholder 5">
            <a:extLst>
              <a:ext uri="{FF2B5EF4-FFF2-40B4-BE49-F238E27FC236}">
                <a16:creationId xmlns:a16="http://schemas.microsoft.com/office/drawing/2014/main" id="{D5E8D499-BF45-4542-7A2D-1C3567526187}"/>
              </a:ext>
            </a:extLst>
          </p:cNvPr>
          <p:cNvSpPr>
            <a:spLocks noGrp="1"/>
          </p:cNvSpPr>
          <p:nvPr>
            <p:ph type="sldNum" sz="quarter" idx="4"/>
          </p:nvPr>
        </p:nvSpPr>
        <p:spPr>
          <a:xfrm>
            <a:off x="10091738" y="6429295"/>
            <a:ext cx="1584325" cy="139462"/>
          </a:xfrm>
          <a:prstGeom prst="rect">
            <a:avLst/>
          </a:prstGeom>
        </p:spPr>
        <p:txBody>
          <a:bodyPr vert="horz" lIns="0" tIns="0" rIns="0" bIns="0" rtlCol="0" anchor="b" anchorCtr="0"/>
          <a:lstStyle>
            <a:lvl1pPr algn="r">
              <a:defRPr sz="900">
                <a:solidFill>
                  <a:schemeClr val="tx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57" name="Billede 56" descr="Et billede, der indeholder tekst, lys&#10;&#10;Automatisk genereret beskrivelse">
            <a:extLst>
              <a:ext uri="{FF2B5EF4-FFF2-40B4-BE49-F238E27FC236}">
                <a16:creationId xmlns:a16="http://schemas.microsoft.com/office/drawing/2014/main" id="{46703405-D54C-5FF0-6075-0C5EE12C3E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84" r:id="rId3"/>
    <p:sldLayoutId id="2147483773" r:id="rId4"/>
    <p:sldLayoutId id="2147483774" r:id="rId5"/>
    <p:sldLayoutId id="2147483783" r:id="rId6"/>
    <p:sldLayoutId id="2147483776" r:id="rId7"/>
    <p:sldLayoutId id="2147483779" r:id="rId8"/>
    <p:sldLayoutId id="2147483780" r:id="rId9"/>
    <p:sldLayoutId id="2147483782" r:id="rId10"/>
    <p:sldLayoutId id="2147483883" r:id="rId11"/>
  </p:sldLayoutIdLst>
  <p:hf hdr="0" dt="0"/>
  <p:txStyles>
    <p:titleStyle>
      <a:lvl1pPr algn="l" defTabSz="914400" rtl="0" eaLnBrk="1" latinLnBrk="0" hangingPunct="1">
        <a:lnSpc>
          <a:spcPct val="89000"/>
        </a:lnSpc>
        <a:spcBef>
          <a:spcPct val="0"/>
        </a:spcBef>
        <a:buNone/>
        <a:defRPr sz="3600" b="1" i="0" kern="1200">
          <a:solidFill>
            <a:schemeClr val="tx1"/>
          </a:solidFill>
          <a:latin typeface="Academy Sans Office Extrabold" panose="020B0903030000000000" pitchFamily="34" charset="0"/>
          <a:ea typeface="+mj-ea"/>
          <a:cs typeface="+mj-cs"/>
        </a:defRPr>
      </a:lvl1pPr>
    </p:titleStyle>
    <p:bodyStyle>
      <a:lvl1pPr marL="285750" indent="-285750" algn="l" defTabSz="432000" rtl="0" eaLnBrk="1" latinLnBrk="0" hangingPunct="1">
        <a:lnSpc>
          <a:spcPct val="111000"/>
        </a:lnSpc>
        <a:spcBef>
          <a:spcPts val="0"/>
        </a:spcBef>
        <a:buFont typeface="Academy Sans Office" panose="020B0604020202020204" pitchFamily="34" charset="0"/>
        <a:buChar char="•"/>
        <a:defRPr sz="1500" b="0" i="0" kern="1200" spc="0" baseline="0">
          <a:solidFill>
            <a:schemeClr val="tx1"/>
          </a:solidFill>
          <a:latin typeface="+mn-lt"/>
          <a:ea typeface="+mn-ea"/>
          <a:cs typeface="+mn-cs"/>
        </a:defRPr>
      </a:lvl1pPr>
      <a:lvl2pPr marL="500400" indent="-216000" algn="l" defTabSz="914400" rtl="0" eaLnBrk="1" latinLnBrk="0" hangingPunct="1">
        <a:lnSpc>
          <a:spcPct val="111000"/>
        </a:lnSpc>
        <a:spcBef>
          <a:spcPts val="0"/>
        </a:spcBef>
        <a:spcAft>
          <a:spcPts val="0"/>
        </a:spcAft>
        <a:buClr>
          <a:srgbClr val="14143C"/>
        </a:buClr>
        <a:buSzPct val="100000"/>
        <a:buFont typeface="Academy Sans Office" panose="020B0503030000000000" pitchFamily="34" charset="0"/>
        <a:buChar char="-"/>
        <a:tabLst/>
        <a:defRPr sz="1500" b="0" i="0" kern="1200" spc="0" baseline="0">
          <a:solidFill>
            <a:schemeClr val="tx1"/>
          </a:solidFill>
          <a:latin typeface="Academy Sans Office" panose="020B0503030000000000" pitchFamily="34" charset="0"/>
          <a:ea typeface="+mn-ea"/>
          <a:cs typeface="+mn-cs"/>
        </a:defRPr>
      </a:lvl2pPr>
      <a:lvl3pPr marL="784800" indent="-284400" algn="l" defTabSz="914400" rtl="0" eaLnBrk="1" latinLnBrk="0" hangingPunct="1">
        <a:lnSpc>
          <a:spcPct val="111000"/>
        </a:lnSpc>
        <a:spcBef>
          <a:spcPts val="0"/>
        </a:spcBef>
        <a:buClr>
          <a:srgbClr val="B8B8C4"/>
        </a:buClr>
        <a:buFont typeface="Academy Sans Office" panose="020B0503030000000000" pitchFamily="34" charset="0"/>
        <a:buChar char="•"/>
        <a:defRPr sz="1500" b="0" i="0" kern="1200" spc="0" baseline="0">
          <a:solidFill>
            <a:schemeClr val="tx1"/>
          </a:solidFill>
          <a:latin typeface="+mn-lt"/>
          <a:ea typeface="+mn-ea"/>
          <a:cs typeface="+mn-cs"/>
        </a:defRPr>
      </a:lvl3pPr>
      <a:lvl4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defRPr sz="1500" b="0" i="0" kern="1200" spc="0" baseline="0">
          <a:solidFill>
            <a:schemeClr val="tx1"/>
          </a:solidFill>
          <a:latin typeface="+mn-lt"/>
          <a:ea typeface="+mn-ea"/>
          <a:cs typeface="+mn-cs"/>
        </a:defRPr>
      </a:lvl4pPr>
      <a:lvl5pPr marL="784800" indent="-285750" algn="l" defTabSz="914400" rtl="0" eaLnBrk="1" latinLnBrk="0" hangingPunct="1">
        <a:lnSpc>
          <a:spcPct val="111000"/>
        </a:lnSpc>
        <a:spcBef>
          <a:spcPts val="0"/>
        </a:spcBef>
        <a:buClr>
          <a:srgbClr val="B8B8C4"/>
        </a:buClr>
        <a:buSzPct val="100000"/>
        <a:buFont typeface="Academy Sans Office" panose="020B0503030000000000" pitchFamily="34" charset="0"/>
        <a:buChar char="•"/>
        <a:tabLst/>
        <a:defRPr sz="1500" b="0" i="0" kern="1200" spc="0" baseline="0">
          <a:solidFill>
            <a:schemeClr val="tx1"/>
          </a:solidFill>
          <a:latin typeface="+mn-lt"/>
          <a:ea typeface="+mn-ea"/>
          <a:cs typeface="+mn-cs"/>
        </a:defRPr>
      </a:lvl5pPr>
      <a:lvl6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6pPr>
      <a:lvl7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7pPr>
      <a:lvl8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lang="en-GB" sz="1500" b="0" kern="1200" spc="10" baseline="0" noProof="0" dirty="0">
          <a:solidFill>
            <a:schemeClr val="tx1"/>
          </a:solidFill>
          <a:latin typeface="+mn-lt"/>
          <a:ea typeface="+mn-ea"/>
          <a:cs typeface="+mn-cs"/>
        </a:defRPr>
      </a:lvl8pPr>
      <a:lvl9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sz="15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userDrawn="1">
          <p15:clr>
            <a:srgbClr val="F26B43"/>
          </p15:clr>
        </p15:guide>
        <p15:guide id="2" pos="1534" userDrawn="1">
          <p15:clr>
            <a:srgbClr val="F26B43"/>
          </p15:clr>
        </p15:guide>
        <p15:guide id="3" orient="horz" pos="4126" userDrawn="1">
          <p15:clr>
            <a:srgbClr val="547EBF"/>
          </p15:clr>
        </p15:guide>
        <p15:guide id="5" pos="1912" userDrawn="1">
          <p15:clr>
            <a:srgbClr val="F26B43"/>
          </p15:clr>
        </p15:guide>
        <p15:guide id="7" pos="2516" userDrawn="1">
          <p15:clr>
            <a:srgbClr val="F26B43"/>
          </p15:clr>
        </p15:guide>
        <p15:guide id="8" pos="2742" userDrawn="1">
          <p15:clr>
            <a:srgbClr val="F26B43"/>
          </p15:clr>
        </p15:guide>
        <p15:guide id="9" pos="3122" userDrawn="1">
          <p15:clr>
            <a:srgbClr val="F26B43"/>
          </p15:clr>
        </p15:guide>
        <p15:guide id="10" pos="3348" userDrawn="1">
          <p15:clr>
            <a:srgbClr val="F26B43"/>
          </p15:clr>
        </p15:guide>
        <p15:guide id="11" pos="3726" userDrawn="1">
          <p15:clr>
            <a:srgbClr val="547EBF"/>
          </p15:clr>
        </p15:guide>
        <p15:guide id="12" pos="3954" userDrawn="1">
          <p15:clr>
            <a:srgbClr val="547EBF"/>
          </p15:clr>
        </p15:guide>
        <p15:guide id="13" pos="4332" userDrawn="1">
          <p15:clr>
            <a:srgbClr val="F26B43"/>
          </p15:clr>
        </p15:guide>
        <p15:guide id="14" pos="4560" userDrawn="1">
          <p15:clr>
            <a:srgbClr val="F26B43"/>
          </p15:clr>
        </p15:guide>
        <p15:guide id="15" pos="4938" userDrawn="1">
          <p15:clr>
            <a:srgbClr val="F26B43"/>
          </p15:clr>
        </p15:guide>
        <p15:guide id="16" pos="5164" userDrawn="1">
          <p15:clr>
            <a:srgbClr val="F26B43"/>
          </p15:clr>
        </p15:guide>
        <p15:guide id="17" pos="5542" userDrawn="1">
          <p15:clr>
            <a:srgbClr val="F26B43"/>
          </p15:clr>
        </p15:guide>
        <p15:guide id="18" pos="5768" userDrawn="1">
          <p15:clr>
            <a:srgbClr val="F26B43"/>
          </p15:clr>
        </p15:guide>
        <p15:guide id="19" pos="6146" userDrawn="1">
          <p15:clr>
            <a:srgbClr val="F26B43"/>
          </p15:clr>
        </p15:guide>
        <p15:guide id="20" pos="6374" userDrawn="1">
          <p15:clr>
            <a:srgbClr val="F26B43"/>
          </p15:clr>
        </p15:guide>
        <p15:guide id="21" pos="6752" userDrawn="1">
          <p15:clr>
            <a:srgbClr val="F26B43"/>
          </p15:clr>
        </p15:guide>
        <p15:guide id="22" pos="6980" userDrawn="1">
          <p15:clr>
            <a:srgbClr val="F26B43"/>
          </p15:clr>
        </p15:guide>
        <p15:guide id="23" pos="702" userDrawn="1">
          <p15:clr>
            <a:srgbClr val="F26B43"/>
          </p15:clr>
        </p15:guide>
        <p15:guide id="24" pos="928" userDrawn="1">
          <p15:clr>
            <a:srgbClr val="F26B43"/>
          </p15:clr>
        </p15:guide>
        <p15:guide id="26" orient="horz" pos="1179" userDrawn="1">
          <p15:clr>
            <a:srgbClr val="547EBF"/>
          </p15:clr>
        </p15:guide>
        <p15:guide id="30" orient="horz" pos="408" userDrawn="1">
          <p15:clr>
            <a:srgbClr val="547EBF"/>
          </p15:clr>
        </p15:guide>
        <p15:guide id="31" pos="7355" userDrawn="1">
          <p15:clr>
            <a:srgbClr val="547EBF"/>
          </p15:clr>
        </p15:guide>
        <p15:guide id="32" orient="horz" pos="3843" userDrawn="1">
          <p15:clr>
            <a:srgbClr val="547EBF"/>
          </p15:clr>
        </p15:guide>
        <p15:guide id="33" pos="326" userDrawn="1">
          <p15:clr>
            <a:srgbClr val="547EBF"/>
          </p15:clr>
        </p15:guide>
        <p15:guide id="35" pos="2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2EFA0DA-F6AB-213D-16FF-36C88C29DCBF}"/>
              </a:ext>
            </a:extLst>
          </p:cNvPr>
          <p:cNvGraphicFramePr>
            <a:graphicFrameLocks noChangeAspect="1"/>
          </p:cNvGraphicFramePr>
          <p:nvPr userDrawn="1">
            <p:custDataLst>
              <p:tags r:id="rId26"/>
            </p:custDataLst>
            <p:extLst>
              <p:ext uri="{D42A27DB-BD31-4B8C-83A1-F6EECF244321}">
                <p14:modId xmlns:p14="http://schemas.microsoft.com/office/powerpoint/2010/main" val="2078315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15" imgH="416" progId="TCLayout.ActiveDocument.1">
                  <p:embed/>
                </p:oleObj>
              </mc:Choice>
              <mc:Fallback>
                <p:oleObj name="think-cell Slide" r:id="rId27" imgW="415" imgH="416" progId="TCLayout.ActiveDocument.1">
                  <p:embed/>
                  <p:pic>
                    <p:nvPicPr>
                      <p:cNvPr id="8" name="Objekt 7" hidden="1">
                        <a:extLst>
                          <a:ext uri="{FF2B5EF4-FFF2-40B4-BE49-F238E27FC236}">
                            <a16:creationId xmlns:a16="http://schemas.microsoft.com/office/drawing/2014/main" id="{12EFA0DA-F6AB-213D-16FF-36C88C29DCBF}"/>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Temamøde om ICS2 for sø-, vej- og jernbanetransport 25. september 2024</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379454914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9" r:id="rId20"/>
    <p:sldLayoutId id="2147483810" r:id="rId21"/>
    <p:sldLayoutId id="2147483811" r:id="rId22"/>
    <p:sldLayoutId id="2147483812" r:id="rId23"/>
    <p:sldLayoutId id="2147483813" r:id="rId24"/>
  </p:sldLayoutIdLst>
  <p:hf hdr="0" dt="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5A28EC-EC77-8651-9407-377B699B7BF4}"/>
              </a:ext>
            </a:extLst>
          </p:cNvPr>
          <p:cNvGraphicFramePr>
            <a:graphicFrameLocks noChangeAspect="1"/>
          </p:cNvGraphicFramePr>
          <p:nvPr userDrawn="1">
            <p:custDataLst>
              <p:tags r:id="rId25"/>
            </p:custDataLst>
            <p:extLst>
              <p:ext uri="{D42A27DB-BD31-4B8C-83A1-F6EECF244321}">
                <p14:modId xmlns:p14="http://schemas.microsoft.com/office/powerpoint/2010/main" val="90623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15" imgH="416" progId="TCLayout.ActiveDocument.1">
                  <p:embed/>
                </p:oleObj>
              </mc:Choice>
              <mc:Fallback>
                <p:oleObj name="think-cell Slide" r:id="rId26" imgW="415" imgH="416" progId="TCLayout.ActiveDocument.1">
                  <p:embed/>
                  <p:pic>
                    <p:nvPicPr>
                      <p:cNvPr id="8" name="Objekt 7" hidden="1">
                        <a:extLst>
                          <a:ext uri="{FF2B5EF4-FFF2-40B4-BE49-F238E27FC236}">
                            <a16:creationId xmlns:a16="http://schemas.microsoft.com/office/drawing/2014/main" id="{235A28EC-EC77-8651-9407-377B699B7BF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Temamøde om ICS2 for sø-, vej- og jernbanetransport 25. september 2024</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12091162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40" r:id="rId23"/>
  </p:sldLayoutIdLst>
  <p:hf hdr="0" dt="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5A28EC-EC77-8651-9407-377B699B7BF4}"/>
              </a:ext>
            </a:extLst>
          </p:cNvPr>
          <p:cNvGraphicFramePr>
            <a:graphicFrameLocks noChangeAspect="1"/>
          </p:cNvGraphicFramePr>
          <p:nvPr userDrawn="1">
            <p:custDataLst>
              <p:tags r:id="rId26"/>
            </p:custDataLst>
            <p:extLst>
              <p:ext uri="{D42A27DB-BD31-4B8C-83A1-F6EECF244321}">
                <p14:modId xmlns:p14="http://schemas.microsoft.com/office/powerpoint/2010/main" val="90623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15" imgH="416" progId="TCLayout.ActiveDocument.1">
                  <p:embed/>
                </p:oleObj>
              </mc:Choice>
              <mc:Fallback>
                <p:oleObj name="think-cell Slide" r:id="rId27" imgW="415" imgH="416" progId="TCLayout.ActiveDocument.1">
                  <p:embed/>
                  <p:pic>
                    <p:nvPicPr>
                      <p:cNvPr id="8" name="Objekt 7" hidden="1">
                        <a:extLst>
                          <a:ext uri="{FF2B5EF4-FFF2-40B4-BE49-F238E27FC236}">
                            <a16:creationId xmlns:a16="http://schemas.microsoft.com/office/drawing/2014/main" id="{235A28EC-EC77-8651-9407-377B699B7BF4}"/>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Temamøde om ICS2 for sø-, vej- og jernbanetransport 25. september 2024</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29286448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Lst>
  <p:hf hdr="0" dt="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18400" y="591138"/>
            <a:ext cx="11157663" cy="898297"/>
          </a:xfrm>
          <a:prstGeom prst="rect">
            <a:avLst/>
          </a:prstGeom>
        </p:spPr>
        <p:txBody>
          <a:bodyPr vert="horz" lIns="0" tIns="0" rIns="0" bIns="0" rtlCol="0" anchor="t" anchorCtr="0">
            <a:normAutofit/>
          </a:bodyPr>
          <a:lstStyle/>
          <a:p>
            <a:r>
              <a:rPr lang="da-DK"/>
              <a:t>Klik for at redigere titeltypografien i masteren</a:t>
            </a:r>
          </a:p>
        </p:txBody>
      </p:sp>
      <p:sp>
        <p:nvSpPr>
          <p:cNvPr id="3" name="Text Placeholder 2"/>
          <p:cNvSpPr>
            <a:spLocks noGrp="1"/>
          </p:cNvSpPr>
          <p:nvPr>
            <p:ph type="body" idx="1"/>
          </p:nvPr>
        </p:nvSpPr>
        <p:spPr>
          <a:xfrm>
            <a:off x="518400" y="1871663"/>
            <a:ext cx="11157663" cy="4230337"/>
          </a:xfrm>
          <a:prstGeom prst="rect">
            <a:avLst/>
          </a:prstGeom>
        </p:spPr>
        <p:txBody>
          <a:bodyPr vert="horz" lIns="0" tIns="0" rIns="0" bIns="0" rtlCol="0">
            <a:noAutofit/>
          </a:bodyPr>
          <a:lstStyle/>
          <a:p>
            <a:pPr lvl="0"/>
            <a:r>
              <a:rPr lang="da-DK" noProof="0"/>
              <a:t>Indsæt punkt</a:t>
            </a:r>
          </a:p>
          <a:p>
            <a:pPr lvl="1"/>
            <a:r>
              <a:rPr lang="da-DK" noProof="0"/>
              <a:t>Punkt niveau 2</a:t>
            </a:r>
          </a:p>
          <a:p>
            <a:pPr lvl="2"/>
            <a:r>
              <a:rPr lang="da-DK" noProof="0"/>
              <a:t>Punkt niveau 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a:p>
            <a:pPr lvl="1"/>
            <a:endParaRPr lang="da-DK" noProof="0"/>
          </a:p>
        </p:txBody>
      </p:sp>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grpSp>
      <p:sp>
        <p:nvSpPr>
          <p:cNvPr id="39" name="Slide Number Placeholder 5">
            <a:extLst>
              <a:ext uri="{FF2B5EF4-FFF2-40B4-BE49-F238E27FC236}">
                <a16:creationId xmlns:a16="http://schemas.microsoft.com/office/drawing/2014/main" id="{D5E8D499-BF45-4542-7A2D-1C3567526187}"/>
              </a:ext>
            </a:extLst>
          </p:cNvPr>
          <p:cNvSpPr>
            <a:spLocks noGrp="1"/>
          </p:cNvSpPr>
          <p:nvPr>
            <p:ph type="sldNum" sz="quarter" idx="4"/>
          </p:nvPr>
        </p:nvSpPr>
        <p:spPr>
          <a:xfrm>
            <a:off x="10091738" y="6429295"/>
            <a:ext cx="1584325" cy="139462"/>
          </a:xfrm>
          <a:prstGeom prst="rect">
            <a:avLst/>
          </a:prstGeom>
        </p:spPr>
        <p:txBody>
          <a:bodyPr vert="horz" lIns="0" tIns="0" rIns="0" bIns="0" rtlCol="0" anchor="b" anchorCtr="0"/>
          <a:lstStyle>
            <a:lvl1pPr algn="r">
              <a:defRPr sz="900">
                <a:solidFill>
                  <a:schemeClr val="tx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57" name="Billede 56" descr="Et billede, der indeholder tekst, lys&#10;&#10;Automatisk genereret beskrivelse">
            <a:extLst>
              <a:ext uri="{FF2B5EF4-FFF2-40B4-BE49-F238E27FC236}">
                <a16:creationId xmlns:a16="http://schemas.microsoft.com/office/drawing/2014/main" id="{46703405-D54C-5FF0-6075-0C5EE12C3E0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29532330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sldNum="0" hdr="0" ftr="0" dt="0"/>
  <p:txStyles>
    <p:titleStyle>
      <a:lvl1pPr algn="l" defTabSz="914400" rtl="0" eaLnBrk="1" latinLnBrk="0" hangingPunct="1">
        <a:lnSpc>
          <a:spcPct val="89000"/>
        </a:lnSpc>
        <a:spcBef>
          <a:spcPct val="0"/>
        </a:spcBef>
        <a:buNone/>
        <a:defRPr sz="3600" b="1" i="0" kern="1200">
          <a:solidFill>
            <a:schemeClr val="tx1"/>
          </a:solidFill>
          <a:latin typeface="Academy Sans Office Extrabold" panose="020B0903030000000000" pitchFamily="34" charset="0"/>
          <a:ea typeface="+mj-ea"/>
          <a:cs typeface="+mj-cs"/>
        </a:defRPr>
      </a:lvl1pPr>
    </p:titleStyle>
    <p:bodyStyle>
      <a:lvl1pPr marL="285750" indent="-285750" algn="l" defTabSz="432000" rtl="0" eaLnBrk="1" latinLnBrk="0" hangingPunct="1">
        <a:lnSpc>
          <a:spcPct val="111000"/>
        </a:lnSpc>
        <a:spcBef>
          <a:spcPts val="0"/>
        </a:spcBef>
        <a:buFont typeface="Academy Sans Office" panose="020B0604020202020204" pitchFamily="34" charset="0"/>
        <a:buChar char="•"/>
        <a:defRPr sz="1500" b="0" i="0" kern="1200" spc="0" baseline="0">
          <a:solidFill>
            <a:schemeClr val="tx1"/>
          </a:solidFill>
          <a:latin typeface="+mn-lt"/>
          <a:ea typeface="+mn-ea"/>
          <a:cs typeface="+mn-cs"/>
        </a:defRPr>
      </a:lvl1pPr>
      <a:lvl2pPr marL="500400" indent="-216000" algn="l" defTabSz="914400" rtl="0" eaLnBrk="1" latinLnBrk="0" hangingPunct="1">
        <a:lnSpc>
          <a:spcPct val="111000"/>
        </a:lnSpc>
        <a:spcBef>
          <a:spcPts val="0"/>
        </a:spcBef>
        <a:spcAft>
          <a:spcPts val="0"/>
        </a:spcAft>
        <a:buClr>
          <a:srgbClr val="14143C"/>
        </a:buClr>
        <a:buSzPct val="100000"/>
        <a:buFont typeface="Academy Sans Office" panose="020B0503030000000000" pitchFamily="34" charset="0"/>
        <a:buChar char="-"/>
        <a:tabLst/>
        <a:defRPr sz="1500" b="0" i="0" kern="1200" spc="0" baseline="0">
          <a:solidFill>
            <a:schemeClr val="tx1"/>
          </a:solidFill>
          <a:latin typeface="Academy Sans Office" panose="020B0503030000000000" pitchFamily="34" charset="0"/>
          <a:ea typeface="+mn-ea"/>
          <a:cs typeface="+mn-cs"/>
        </a:defRPr>
      </a:lvl2pPr>
      <a:lvl3pPr marL="784800" indent="-284400" algn="l" defTabSz="914400" rtl="0" eaLnBrk="1" latinLnBrk="0" hangingPunct="1">
        <a:lnSpc>
          <a:spcPct val="111000"/>
        </a:lnSpc>
        <a:spcBef>
          <a:spcPts val="0"/>
        </a:spcBef>
        <a:buClr>
          <a:srgbClr val="B8B8C4"/>
        </a:buClr>
        <a:buFont typeface="Academy Sans Office" panose="020B0503030000000000" pitchFamily="34" charset="0"/>
        <a:buChar char="•"/>
        <a:defRPr sz="1500" b="0" i="0" kern="1200" spc="0" baseline="0">
          <a:solidFill>
            <a:schemeClr val="tx1"/>
          </a:solidFill>
          <a:latin typeface="+mn-lt"/>
          <a:ea typeface="+mn-ea"/>
          <a:cs typeface="+mn-cs"/>
        </a:defRPr>
      </a:lvl3pPr>
      <a:lvl4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defRPr sz="1500" b="0" i="0" kern="1200" spc="0" baseline="0">
          <a:solidFill>
            <a:schemeClr val="tx1"/>
          </a:solidFill>
          <a:latin typeface="+mn-lt"/>
          <a:ea typeface="+mn-ea"/>
          <a:cs typeface="+mn-cs"/>
        </a:defRPr>
      </a:lvl4pPr>
      <a:lvl5pPr marL="784800" indent="-285750" algn="l" defTabSz="914400" rtl="0" eaLnBrk="1" latinLnBrk="0" hangingPunct="1">
        <a:lnSpc>
          <a:spcPct val="111000"/>
        </a:lnSpc>
        <a:spcBef>
          <a:spcPts val="0"/>
        </a:spcBef>
        <a:buClr>
          <a:srgbClr val="B8B8C4"/>
        </a:buClr>
        <a:buSzPct val="100000"/>
        <a:buFont typeface="Academy Sans Office" panose="020B0503030000000000" pitchFamily="34" charset="0"/>
        <a:buChar char="•"/>
        <a:tabLst/>
        <a:defRPr sz="1500" b="0" i="0" kern="1200" spc="0" baseline="0">
          <a:solidFill>
            <a:schemeClr val="tx1"/>
          </a:solidFill>
          <a:latin typeface="+mn-lt"/>
          <a:ea typeface="+mn-ea"/>
          <a:cs typeface="+mn-cs"/>
        </a:defRPr>
      </a:lvl5pPr>
      <a:lvl6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6pPr>
      <a:lvl7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7pPr>
      <a:lvl8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lang="en-GB" sz="1500" b="0" kern="1200" spc="10" baseline="0" noProof="0" dirty="0">
          <a:solidFill>
            <a:schemeClr val="tx1"/>
          </a:solidFill>
          <a:latin typeface="+mn-lt"/>
          <a:ea typeface="+mn-ea"/>
          <a:cs typeface="+mn-cs"/>
        </a:defRPr>
      </a:lvl8pPr>
      <a:lvl9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sz="15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p15:clr>
            <a:srgbClr val="F26B43"/>
          </p15:clr>
        </p15:guide>
        <p15:guide id="2" pos="1534">
          <p15:clr>
            <a:srgbClr val="F26B43"/>
          </p15:clr>
        </p15:guide>
        <p15:guide id="3" orient="horz" pos="4126">
          <p15:clr>
            <a:srgbClr val="547EBF"/>
          </p15:clr>
        </p15:guide>
        <p15:guide id="5" pos="1912">
          <p15:clr>
            <a:srgbClr val="F26B43"/>
          </p15:clr>
        </p15:guide>
        <p15:guide id="7" pos="2516">
          <p15:clr>
            <a:srgbClr val="F26B43"/>
          </p15:clr>
        </p15:guide>
        <p15:guide id="8" pos="2742">
          <p15:clr>
            <a:srgbClr val="F26B43"/>
          </p15:clr>
        </p15:guide>
        <p15:guide id="9" pos="3122">
          <p15:clr>
            <a:srgbClr val="F26B43"/>
          </p15:clr>
        </p15:guide>
        <p15:guide id="10" pos="3348">
          <p15:clr>
            <a:srgbClr val="F26B43"/>
          </p15:clr>
        </p15:guide>
        <p15:guide id="11" pos="3726">
          <p15:clr>
            <a:srgbClr val="547EBF"/>
          </p15:clr>
        </p15:guide>
        <p15:guide id="12" pos="3954">
          <p15:clr>
            <a:srgbClr val="547EBF"/>
          </p15:clr>
        </p15:guide>
        <p15:guide id="13" pos="4332">
          <p15:clr>
            <a:srgbClr val="F26B43"/>
          </p15:clr>
        </p15:guide>
        <p15:guide id="14" pos="4560">
          <p15:clr>
            <a:srgbClr val="F26B43"/>
          </p15:clr>
        </p15:guide>
        <p15:guide id="15" pos="4938">
          <p15:clr>
            <a:srgbClr val="F26B43"/>
          </p15:clr>
        </p15:guide>
        <p15:guide id="16" pos="5164">
          <p15:clr>
            <a:srgbClr val="F26B43"/>
          </p15:clr>
        </p15:guide>
        <p15:guide id="17" pos="5542">
          <p15:clr>
            <a:srgbClr val="F26B43"/>
          </p15:clr>
        </p15:guide>
        <p15:guide id="18" pos="5768">
          <p15:clr>
            <a:srgbClr val="F26B43"/>
          </p15:clr>
        </p15:guide>
        <p15:guide id="19" pos="6146">
          <p15:clr>
            <a:srgbClr val="F26B43"/>
          </p15:clr>
        </p15:guide>
        <p15:guide id="20" pos="6374">
          <p15:clr>
            <a:srgbClr val="F26B43"/>
          </p15:clr>
        </p15:guide>
        <p15:guide id="21" pos="6752">
          <p15:clr>
            <a:srgbClr val="F26B43"/>
          </p15:clr>
        </p15:guide>
        <p15:guide id="22" pos="6980">
          <p15:clr>
            <a:srgbClr val="F26B43"/>
          </p15:clr>
        </p15:guide>
        <p15:guide id="23" pos="702">
          <p15:clr>
            <a:srgbClr val="F26B43"/>
          </p15:clr>
        </p15:guide>
        <p15:guide id="24" pos="928">
          <p15:clr>
            <a:srgbClr val="F26B43"/>
          </p15:clr>
        </p15:guide>
        <p15:guide id="26" orient="horz" pos="1179">
          <p15:clr>
            <a:srgbClr val="547EBF"/>
          </p15:clr>
        </p15:guide>
        <p15:guide id="30" orient="horz" pos="408">
          <p15:clr>
            <a:srgbClr val="547EBF"/>
          </p15:clr>
        </p15:guide>
        <p15:guide id="31" pos="7355">
          <p15:clr>
            <a:srgbClr val="547EBF"/>
          </p15:clr>
        </p15:guide>
        <p15:guide id="32" orient="horz" pos="3843">
          <p15:clr>
            <a:srgbClr val="547EBF"/>
          </p15:clr>
        </p15:guide>
        <p15:guide id="33" pos="326">
          <p15:clr>
            <a:srgbClr val="547EBF"/>
          </p15:clr>
        </p15:guide>
        <p15:guide id="35" pos="213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5A28EC-EC77-8651-9407-377B699B7BF4}"/>
              </a:ext>
            </a:extLst>
          </p:cNvPr>
          <p:cNvGraphicFramePr>
            <a:graphicFrameLocks noChangeAspect="1"/>
          </p:cNvGraphicFramePr>
          <p:nvPr userDrawn="1">
            <p:custDataLst>
              <p:tags r:id="rId26"/>
            </p:custDataLst>
            <p:extLst>
              <p:ext uri="{D42A27DB-BD31-4B8C-83A1-F6EECF244321}">
                <p14:modId xmlns:p14="http://schemas.microsoft.com/office/powerpoint/2010/main" val="90623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15" imgH="416" progId="TCLayout.ActiveDocument.1">
                  <p:embed/>
                </p:oleObj>
              </mc:Choice>
              <mc:Fallback>
                <p:oleObj name="think-cell Slide" r:id="rId27" imgW="415" imgH="416" progId="TCLayout.ActiveDocument.1">
                  <p:embed/>
                  <p:pic>
                    <p:nvPicPr>
                      <p:cNvPr id="8" name="Objekt 7" hidden="1">
                        <a:extLst>
                          <a:ext uri="{FF2B5EF4-FFF2-40B4-BE49-F238E27FC236}">
                            <a16:creationId xmlns:a16="http://schemas.microsoft.com/office/drawing/2014/main" id="{235A28EC-EC77-8651-9407-377B699B7BF4}"/>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fld id="{15C0665C-56C9-4314-A6FF-19C8FD5F3EA3}" type="datetime2">
              <a:rPr lang="da-DK" smtClean="0"/>
              <a:t>23. januar 2025</a:t>
            </a:fld>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Orienteringsmøde om ICS2 for vand, vej og jernbane 30. marts 2023</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05175742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Lst>
  <p:hf hdr="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1.xml"/><Relationship Id="rId6" Type="http://schemas.openxmlformats.org/officeDocument/2006/relationships/image" Target="../media/image30.png"/><Relationship Id="rId5" Type="http://schemas.openxmlformats.org/officeDocument/2006/relationships/hyperlink" Target="https://toldst.dk/erhverv/toldsystemer/ics2/ics2-for-soe-vej-og-jernbanetransport/intro-til-ics2-for-soe-vej-og-jernbanetransport" TargetMode="External"/><Relationship Id="rId4" Type="http://schemas.openxmlformats.org/officeDocument/2006/relationships/hyperlink" Target="https://toldst.dk/erhverv/toldsystemer/ics2/ics2-for-luftfragt/saadan-kan-virksomheder-samarbejde-om-ens-angivels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4.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DA/TXT/PDF/?uri=CELEX:32013R0952&amp;qid=1692001177412"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hyperlink" Target="https://info.skat.dk/data.aspx?oid=5001" TargetMode="External"/><Relationship Id="rId13" Type="http://schemas.openxmlformats.org/officeDocument/2006/relationships/hyperlink" Target="mailto:ics2@support.toldst.dk" TargetMode="External"/><Relationship Id="rId3" Type="http://schemas.openxmlformats.org/officeDocument/2006/relationships/hyperlink" Target="https://www.toldst.dk/nyhedsbrev/" TargetMode="External"/><Relationship Id="rId7" Type="http://schemas.openxmlformats.org/officeDocument/2006/relationships/hyperlink" Target="https://toldst.dk/erhverv/toldsystemer/manifest" TargetMode="External"/><Relationship Id="rId12" Type="http://schemas.openxmlformats.org/officeDocument/2006/relationships/hyperlink" Target="https://circabc.europa.eu/ui/group/18fb5859-3970-4ac5-b30b-6604977a15a7/library/28211935-63f9-4934-ac3b-a64d961796f3?p=1" TargetMode="External"/><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hyperlink" Target="https://toldst.dk/erhverv/toldsystemer/ics2/ics2-for-soe-vej-og-jernbanetransport/optagelse-fra-orienteringsmoede-om-ics2-for-soe-vej-og-jernbanetransport" TargetMode="External"/><Relationship Id="rId11" Type="http://schemas.openxmlformats.org/officeDocument/2006/relationships/hyperlink" Target="https://ec.europa.eu/taxation_customs/customs-4/customs-security/import-control-system-2-ics2-0/faq_en" TargetMode="External"/><Relationship Id="rId5" Type="http://schemas.openxmlformats.org/officeDocument/2006/relationships/hyperlink" Target="https://toldst.dk/erhverv/toldsystemer/ics2/ics2-for-soe-vej-og-jernbanetransport/optagelser-fra-temamoeder" TargetMode="External"/><Relationship Id="rId10" Type="http://schemas.openxmlformats.org/officeDocument/2006/relationships/hyperlink" Target="https://ec.europa.eu/taxation_customs/customs-4/customs-security/import-control-system-2-ics2-0_en" TargetMode="External"/><Relationship Id="rId4" Type="http://schemas.openxmlformats.org/officeDocument/2006/relationships/hyperlink" Target="https://toldst.dk/erhverv/toldsystemer/ics2" TargetMode="External"/><Relationship Id="rId9" Type="http://schemas.openxmlformats.org/officeDocument/2006/relationships/hyperlink" Target="https://circabc.europa.eu/ui/group/18fb5859-3970-4ac5-b30b-6604977a15a7/library/16e29912-d290-417e-a45c-b286407e1770?p=1&amp;n=10&amp;sort=modified_DES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toldst.dk/erhverv/toldsystemer/ics2/ics2-for-soe-vej-og-jernbanetransport/optagelser-fra-temamoeder"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1004B300-8255-6A97-9517-9EA11E2385D3}"/>
              </a:ext>
            </a:extLst>
          </p:cNvPr>
          <p:cNvSpPr>
            <a:spLocks noGrp="1"/>
          </p:cNvSpPr>
          <p:nvPr>
            <p:ph type="ctrTitle"/>
          </p:nvPr>
        </p:nvSpPr>
        <p:spPr/>
        <p:txBody>
          <a:bodyPr/>
          <a:lstStyle/>
          <a:p>
            <a:r>
              <a:rPr lang="da-DK"/>
              <a:t>Kort vejledning i hvordan man vælger ENS-type</a:t>
            </a:r>
          </a:p>
        </p:txBody>
      </p:sp>
    </p:spTree>
    <p:extLst>
      <p:ext uri="{BB962C8B-B14F-4D97-AF65-F5344CB8AC3E}">
        <p14:creationId xmlns:p14="http://schemas.microsoft.com/office/powerpoint/2010/main" val="288173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46843-EB8E-3F9F-5872-B76A10D1089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10</a:t>
            </a:fld>
            <a:endParaRPr lang="da-DK">
              <a:latin typeface="Academy Sans Office" panose="020B0503030000000000" pitchFamily="34" charset="0"/>
            </a:endParaRPr>
          </a:p>
        </p:txBody>
      </p:sp>
      <p:sp>
        <p:nvSpPr>
          <p:cNvPr id="10" name="Title 1">
            <a:extLst>
              <a:ext uri="{FF2B5EF4-FFF2-40B4-BE49-F238E27FC236}">
                <a16:creationId xmlns:a16="http://schemas.microsoft.com/office/drawing/2014/main" id="{8E94A9B8-98DB-9E3A-9642-A7AECCFBDEC3}"/>
              </a:ext>
            </a:extLst>
          </p:cNvPr>
          <p:cNvSpPr>
            <a:spLocks noGrp="1"/>
          </p:cNvSpPr>
          <p:nvPr>
            <p:ph type="title"/>
          </p:nvPr>
        </p:nvSpPr>
        <p:spPr>
          <a:xfrm>
            <a:off x="518401" y="591137"/>
            <a:ext cx="11157662" cy="522000"/>
          </a:xfrm>
        </p:spPr>
        <p:txBody>
          <a:bodyPr>
            <a:normAutofit/>
          </a:bodyPr>
          <a:lstStyle/>
          <a:p>
            <a:r>
              <a:rPr lang="da-DK" sz="3200"/>
              <a:t>Kombinationer af F-beskeder ved jernbanetransport</a:t>
            </a:r>
          </a:p>
        </p:txBody>
      </p:sp>
      <p:sp>
        <p:nvSpPr>
          <p:cNvPr id="11" name="Tekstfelt 9">
            <a:extLst>
              <a:ext uri="{FF2B5EF4-FFF2-40B4-BE49-F238E27FC236}">
                <a16:creationId xmlns:a16="http://schemas.microsoft.com/office/drawing/2014/main" id="{8F549142-300D-4CB7-0120-0685FB5DB72F}"/>
              </a:ext>
            </a:extLst>
          </p:cNvPr>
          <p:cNvSpPr txBox="1"/>
          <p:nvPr/>
        </p:nvSpPr>
        <p:spPr>
          <a:xfrm>
            <a:off x="500589" y="1113027"/>
            <a:ext cx="10105066" cy="393826"/>
          </a:xfrm>
          <a:prstGeom prst="rect">
            <a:avLst/>
          </a:prstGeom>
          <a:noFill/>
        </p:spPr>
        <p:txBody>
          <a:bodyPr wrap="square" lIns="0" tIns="0" rIns="0" bIns="0" rtlCol="0">
            <a:spAutoFit/>
          </a:bodyPr>
          <a:lstStyle/>
          <a:p>
            <a:pPr>
              <a:lnSpc>
                <a:spcPct val="111000"/>
              </a:lnSpc>
            </a:pPr>
            <a:r>
              <a:rPr lang="da-DK" sz="1200"/>
              <a:t>Der bruges forskellige kombinationer af F-beskeder alt efter, om der er tale om multiple filing, direkte forsendelser eller komplette angivelser.</a:t>
            </a:r>
          </a:p>
          <a:p>
            <a:pPr algn="l">
              <a:lnSpc>
                <a:spcPct val="111000"/>
              </a:lnSpc>
            </a:pPr>
            <a:endParaRPr lang="da-DK" sz="1200"/>
          </a:p>
        </p:txBody>
      </p:sp>
      <p:graphicFrame>
        <p:nvGraphicFramePr>
          <p:cNvPr id="12" name="Tabel 2">
            <a:extLst>
              <a:ext uri="{FF2B5EF4-FFF2-40B4-BE49-F238E27FC236}">
                <a16:creationId xmlns:a16="http://schemas.microsoft.com/office/drawing/2014/main" id="{7D2C19AA-07E3-DBDF-C20A-C80A219D0A43}"/>
              </a:ext>
            </a:extLst>
          </p:cNvPr>
          <p:cNvGraphicFramePr>
            <a:graphicFrameLocks/>
          </p:cNvGraphicFramePr>
          <p:nvPr>
            <p:extLst>
              <p:ext uri="{D42A27DB-BD31-4B8C-83A1-F6EECF244321}">
                <p14:modId xmlns:p14="http://schemas.microsoft.com/office/powerpoint/2010/main" val="4111235441"/>
              </p:ext>
            </p:extLst>
          </p:nvPr>
        </p:nvGraphicFramePr>
        <p:xfrm>
          <a:off x="500589" y="1886470"/>
          <a:ext cx="11228116" cy="2560320"/>
        </p:xfrm>
        <a:graphic>
          <a:graphicData uri="http://schemas.openxmlformats.org/drawingml/2006/table">
            <a:tbl>
              <a:tblPr firstRow="1" bandRow="1">
                <a:tableStyleId>{073A0DAA-6AF3-43AB-8588-CEC1D06C72B9}</a:tableStyleId>
              </a:tblPr>
              <a:tblGrid>
                <a:gridCol w="3178262">
                  <a:extLst>
                    <a:ext uri="{9D8B030D-6E8A-4147-A177-3AD203B41FA5}">
                      <a16:colId xmlns:a16="http://schemas.microsoft.com/office/drawing/2014/main" val="3682373259"/>
                    </a:ext>
                  </a:extLst>
                </a:gridCol>
                <a:gridCol w="1321528">
                  <a:extLst>
                    <a:ext uri="{9D8B030D-6E8A-4147-A177-3AD203B41FA5}">
                      <a16:colId xmlns:a16="http://schemas.microsoft.com/office/drawing/2014/main" val="1523497082"/>
                    </a:ext>
                  </a:extLst>
                </a:gridCol>
                <a:gridCol w="1502560">
                  <a:extLst>
                    <a:ext uri="{9D8B030D-6E8A-4147-A177-3AD203B41FA5}">
                      <a16:colId xmlns:a16="http://schemas.microsoft.com/office/drawing/2014/main" val="3029639475"/>
                    </a:ext>
                  </a:extLst>
                </a:gridCol>
                <a:gridCol w="1317587">
                  <a:extLst>
                    <a:ext uri="{9D8B030D-6E8A-4147-A177-3AD203B41FA5}">
                      <a16:colId xmlns:a16="http://schemas.microsoft.com/office/drawing/2014/main" val="3955109746"/>
                    </a:ext>
                  </a:extLst>
                </a:gridCol>
                <a:gridCol w="3908179">
                  <a:extLst>
                    <a:ext uri="{9D8B030D-6E8A-4147-A177-3AD203B41FA5}">
                      <a16:colId xmlns:a16="http://schemas.microsoft.com/office/drawing/2014/main" val="3481799432"/>
                    </a:ext>
                  </a:extLst>
                </a:gridCol>
              </a:tblGrid>
              <a:tr h="256704">
                <a:tc>
                  <a:txBody>
                    <a:bodyPr/>
                    <a:lstStyle/>
                    <a:p>
                      <a:pPr algn="ctr"/>
                      <a:r>
                        <a:rPr lang="da-DK" sz="1200"/>
                        <a:t>Scenarier for jernbane</a:t>
                      </a:r>
                    </a:p>
                  </a:txBody>
                  <a:tcPr anchor="ctr"/>
                </a:tc>
                <a:tc gridSpan="3">
                  <a:txBody>
                    <a:bodyPr/>
                    <a:lstStyle/>
                    <a:p>
                      <a:pPr algn="ctr"/>
                      <a:r>
                        <a:rPr lang="da-DK" sz="1200"/>
                        <a:t>Niveau</a:t>
                      </a:r>
                    </a:p>
                  </a:txBody>
                  <a:tcPr/>
                </a:tc>
                <a:tc hMerge="1">
                  <a:txBody>
                    <a:bodyPr/>
                    <a:lstStyle/>
                    <a:p>
                      <a:endParaRPr lang="da-DK"/>
                    </a:p>
                  </a:txBody>
                  <a:tcPr/>
                </a:tc>
                <a:tc hMerge="1">
                  <a:txBody>
                    <a:bodyPr/>
                    <a:lstStyle/>
                    <a:p>
                      <a:endParaRPr lang="da-DK"/>
                    </a:p>
                  </a:txBody>
                  <a:tcPr/>
                </a:tc>
                <a:tc>
                  <a:txBody>
                    <a:bodyPr/>
                    <a:lstStyle/>
                    <a:p>
                      <a:pPr algn="ctr"/>
                      <a:r>
                        <a:rPr lang="da-DK" sz="1200"/>
                        <a:t>Forklaring</a:t>
                      </a:r>
                    </a:p>
                  </a:txBody>
                  <a:tcPr anchor="ctr"/>
                </a:tc>
                <a:extLst>
                  <a:ext uri="{0D108BD9-81ED-4DB2-BD59-A6C34878D82A}">
                    <a16:rowId xmlns:a16="http://schemas.microsoft.com/office/drawing/2014/main" val="828591678"/>
                  </a:ext>
                </a:extLst>
              </a:tr>
              <a:tr h="256704">
                <a:tc>
                  <a:txBody>
                    <a:bodyPr/>
                    <a:lstStyle/>
                    <a:p>
                      <a:pPr algn="ctr"/>
                      <a:endParaRPr lang="da-DK" sz="1200"/>
                    </a:p>
                  </a:txBody>
                  <a:tcPr anchor="ctr">
                    <a:solidFill>
                      <a:srgbClr val="72728A"/>
                    </a:solidFill>
                  </a:tcPr>
                </a:tc>
                <a:tc>
                  <a:txBody>
                    <a:bodyPr/>
                    <a:lstStyle/>
                    <a:p>
                      <a:pPr algn="ctr"/>
                      <a:r>
                        <a:rPr lang="da-DK" sz="1100" b="1">
                          <a:solidFill>
                            <a:schemeClr val="bg1"/>
                          </a:solidFill>
                        </a:rPr>
                        <a:t>Master</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a:solidFill>
                            <a:schemeClr val="bg1"/>
                          </a:solidFill>
                        </a:rPr>
                        <a:t>House</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kern="1200">
                          <a:solidFill>
                            <a:schemeClr val="bg1"/>
                          </a:solidFill>
                        </a:rPr>
                        <a:t>Vareforsendelse</a:t>
                      </a:r>
                      <a:endParaRPr lang="da-DK" sz="1100" b="1">
                        <a:solidFill>
                          <a:schemeClr val="bg1"/>
                        </a:solidFill>
                      </a:endParaRPr>
                    </a:p>
                  </a:txBody>
                  <a:tcPr>
                    <a:solidFill>
                      <a:srgbClr val="72728A"/>
                    </a:solidFill>
                  </a:tcPr>
                </a:tc>
                <a:tc>
                  <a:txBody>
                    <a:bodyPr/>
                    <a:lstStyle/>
                    <a:p>
                      <a:pPr algn="ctr"/>
                      <a:endParaRPr lang="da-DK" sz="1200"/>
                    </a:p>
                  </a:txBody>
                  <a:tcPr anchor="ctr">
                    <a:solidFill>
                      <a:srgbClr val="72728A"/>
                    </a:solidFill>
                  </a:tcPr>
                </a:tc>
                <a:extLst>
                  <a:ext uri="{0D108BD9-81ED-4DB2-BD59-A6C34878D82A}">
                    <a16:rowId xmlns:a16="http://schemas.microsoft.com/office/drawing/2014/main" val="384403914"/>
                  </a:ext>
                </a:extLst>
              </a:tr>
              <a:tr h="34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Fuldt datasæt for jernbanetransport</a:t>
                      </a:r>
                    </a:p>
                  </a:txBody>
                  <a:tcPr/>
                </a:tc>
                <a:tc gridSpan="3">
                  <a:txBody>
                    <a:bodyPr/>
                    <a:lstStyle/>
                    <a:p>
                      <a:r>
                        <a:rPr lang="da-DK" sz="900"/>
                        <a:t>F51</a:t>
                      </a:r>
                      <a:endParaRPr lang="da-DK" sz="900" i="1" kern="1200">
                        <a:solidFill>
                          <a:srgbClr val="0070C0"/>
                        </a:solidFill>
                        <a:latin typeface="+mn-lt"/>
                        <a:ea typeface="+mn-ea"/>
                        <a:cs typeface="+mn-cs"/>
                      </a:endParaRPr>
                    </a:p>
                  </a:txBody>
                  <a:tcPr anchor="ctr"/>
                </a:tc>
                <a:tc hMerge="1">
                  <a:txBody>
                    <a:bodyPr/>
                    <a:lstStyle/>
                    <a:p>
                      <a:endParaRPr lang="da-DK"/>
                    </a:p>
                  </a:txBody>
                  <a:tcPr/>
                </a:tc>
                <a:tc hMerge="1">
                  <a:txBody>
                    <a:bodyPr/>
                    <a:lstStyle/>
                    <a:p>
                      <a:endParaRPr lang="da-DK" sz="900" i="1" kern="1200">
                        <a:solidFill>
                          <a:srgbClr val="0070C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F51 bruges ved almindelig jernbanetransport når transportøren har alle nødvendige oplysninger</a:t>
                      </a:r>
                      <a:endParaRPr lang="da-DK" sz="900" i="0"/>
                    </a:p>
                  </a:txBody>
                  <a:tcPr/>
                </a:tc>
                <a:extLst>
                  <a:ext uri="{0D108BD9-81ED-4DB2-BD59-A6C34878D82A}">
                    <a16:rowId xmlns:a16="http://schemas.microsoft.com/office/drawing/2014/main" val="1001980532"/>
                  </a:ext>
                </a:extLst>
              </a:tr>
              <a:tr h="47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Separat angivelse af master og house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F52</a:t>
                      </a:r>
                    </a:p>
                  </a:txBody>
                  <a:tcPr anchor="ctr"/>
                </a:tc>
                <a:tc gridSpan="2">
                  <a:txBody>
                    <a:bodyPr/>
                    <a:lstStyle/>
                    <a:p>
                      <a:r>
                        <a:rPr lang="da-DK" sz="900"/>
                        <a:t>F53</a:t>
                      </a:r>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F52 indsendes af transportøren og indeholder master-oplysninger. F53 indsendes typisk af speditøren og indeholder house- og vareforsendelses-oplysninger.</a:t>
                      </a:r>
                    </a:p>
                  </a:txBody>
                  <a:tcPr/>
                </a:tc>
                <a:extLst>
                  <a:ext uri="{0D108BD9-81ED-4DB2-BD59-A6C34878D82A}">
                    <a16:rowId xmlns:a16="http://schemas.microsoft.com/office/drawing/2014/main" val="1528798946"/>
                  </a:ext>
                </a:extLst>
              </a:tr>
              <a:tr h="474390">
                <a:tc>
                  <a:txBody>
                    <a:bodyPr/>
                    <a:lstStyle/>
                    <a:p>
                      <a:r>
                        <a:rPr lang="da-DK" sz="900"/>
                        <a:t>Separat angivelse af master, house og vareforsendelses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t>F52</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F54</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F55</a:t>
                      </a:r>
                      <a:endParaRPr lang="da-DK" sz="900" b="0" i="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1"/>
                          </a:solidFill>
                        </a:rPr>
                        <a:t>F52, F54 og F55 bruges i en kombination, hvor transportøren indsender master-oplysninger (F52), speditøren indsender house-oplysninger (F54) og køber/sælger indsender vareforsendelses-oplysninger (F55).</a:t>
                      </a:r>
                      <a:endParaRPr lang="da-DK" sz="900" b="0" i="0">
                        <a:solidFill>
                          <a:schemeClr val="tx1"/>
                        </a:solidFill>
                      </a:endParaRPr>
                    </a:p>
                  </a:txBody>
                  <a:tcPr/>
                </a:tc>
                <a:extLst>
                  <a:ext uri="{0D108BD9-81ED-4DB2-BD59-A6C34878D82A}">
                    <a16:rowId xmlns:a16="http://schemas.microsoft.com/office/drawing/2014/main" val="2938503401"/>
                  </a:ext>
                </a:extLst>
              </a:tr>
              <a:tr h="598976">
                <a:tc>
                  <a:txBody>
                    <a:bodyPr/>
                    <a:lstStyle/>
                    <a:p>
                      <a:r>
                        <a:rPr lang="da-DK" sz="900"/>
                        <a:t>Postforsendelser på jernbane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t>F41</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F43 + F44</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lumMod val="65000"/>
                            </a:schemeClr>
                          </a:solidFill>
                        </a:rPr>
                        <a:t>N/A </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F43 indsendes af postselskabet </a:t>
                      </a:r>
                      <a:r>
                        <a:rPr lang="da-DK" sz="900" err="1">
                          <a:solidFill>
                            <a:schemeClr val="tx1"/>
                          </a:solidFill>
                        </a:rPr>
                        <a:t>pre</a:t>
                      </a:r>
                      <a:r>
                        <a:rPr lang="da-DK" sz="900">
                          <a:solidFill>
                            <a:schemeClr val="tx1"/>
                          </a:solidFill>
                        </a:rPr>
                        <a:t>-load og bruges til </a:t>
                      </a:r>
                      <a:r>
                        <a:rPr lang="da-DK" sz="900" err="1">
                          <a:solidFill>
                            <a:schemeClr val="tx1"/>
                          </a:solidFill>
                        </a:rPr>
                        <a:t>pre</a:t>
                      </a:r>
                      <a:r>
                        <a:rPr lang="da-DK" sz="900">
                          <a:solidFill>
                            <a:schemeClr val="tx1"/>
                          </a:solidFill>
                        </a:rPr>
                        <a:t>-load risikoanalysen. F44 indsendes ligeledes af postselskabet, når postsækken er samlet. F44 fortæller hvilke F43, der er i hvilken postsæk. F41 indsendes af transportøren </a:t>
                      </a:r>
                      <a:r>
                        <a:rPr lang="da-DK" sz="900" err="1">
                          <a:solidFill>
                            <a:schemeClr val="tx1"/>
                          </a:solidFill>
                        </a:rPr>
                        <a:t>pre</a:t>
                      </a:r>
                      <a:r>
                        <a:rPr lang="da-DK" sz="900">
                          <a:solidFill>
                            <a:schemeClr val="tx1"/>
                          </a:solidFill>
                        </a:rPr>
                        <a:t>-arrival.</a:t>
                      </a:r>
                    </a:p>
                  </a:txBody>
                  <a:tcPr/>
                </a:tc>
                <a:extLst>
                  <a:ext uri="{0D108BD9-81ED-4DB2-BD59-A6C34878D82A}">
                    <a16:rowId xmlns:a16="http://schemas.microsoft.com/office/drawing/2014/main" val="2031026621"/>
                  </a:ext>
                </a:extLst>
              </a:tr>
            </a:tbl>
          </a:graphicData>
        </a:graphic>
      </p:graphicFrame>
      <p:sp>
        <p:nvSpPr>
          <p:cNvPr id="6" name="Content Placeholder 3">
            <a:extLst>
              <a:ext uri="{FF2B5EF4-FFF2-40B4-BE49-F238E27FC236}">
                <a16:creationId xmlns:a16="http://schemas.microsoft.com/office/drawing/2014/main" id="{7BD70763-2079-8E70-F8C1-D0CFA50A6D71}"/>
              </a:ext>
            </a:extLst>
          </p:cNvPr>
          <p:cNvSpPr txBox="1">
            <a:spLocks/>
          </p:cNvSpPr>
          <p:nvPr/>
        </p:nvSpPr>
        <p:spPr>
          <a:xfrm>
            <a:off x="3105536" y="5198513"/>
            <a:ext cx="5980927"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da-DK" sz="1400" b="1" dirty="0"/>
              <a:t>Bemærk:</a:t>
            </a:r>
          </a:p>
          <a:p>
            <a:pPr marL="0" indent="0">
              <a:buNone/>
            </a:pPr>
            <a:r>
              <a:rPr lang="da-DK" sz="1400"/>
              <a:t>F52, F53, F54 og F55 forventes at kunne ibrugtages fra december 2025. Indtil </a:t>
            </a:r>
            <a:r>
              <a:rPr lang="da-DK" sz="1400" dirty="0"/>
              <a:t>da er det kun F51 og F41, der kan anvendes ved jernbanetransport.</a:t>
            </a:r>
            <a:endParaRPr lang="da-DK" sz="1400" dirty="0">
              <a:cs typeface="Arial"/>
            </a:endParaRPr>
          </a:p>
        </p:txBody>
      </p:sp>
      <p:pic>
        <p:nvPicPr>
          <p:cNvPr id="3" name="Billede 2">
            <a:extLst>
              <a:ext uri="{FF2B5EF4-FFF2-40B4-BE49-F238E27FC236}">
                <a16:creationId xmlns:a16="http://schemas.microsoft.com/office/drawing/2014/main" id="{1870DB3A-470B-B6EC-6B23-12B90F8CA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0000" y="-56383"/>
            <a:ext cx="792000" cy="792000"/>
          </a:xfrm>
          <a:prstGeom prst="rect">
            <a:avLst/>
          </a:prstGeom>
        </p:spPr>
      </p:pic>
    </p:spTree>
    <p:extLst>
      <p:ext uri="{BB962C8B-B14F-4D97-AF65-F5344CB8AC3E}">
        <p14:creationId xmlns:p14="http://schemas.microsoft.com/office/powerpoint/2010/main" val="57715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5171EDAF-942E-844D-455F-22174E889E49}"/>
              </a:ext>
            </a:extLst>
          </p:cNvPr>
          <p:cNvPicPr>
            <a:picLocks noChangeAspect="1"/>
          </p:cNvPicPr>
          <p:nvPr/>
        </p:nvPicPr>
        <p:blipFill>
          <a:blip r:embed="rId3"/>
          <a:stretch>
            <a:fillRect/>
          </a:stretch>
        </p:blipFill>
        <p:spPr>
          <a:xfrm>
            <a:off x="5750540" y="408183"/>
            <a:ext cx="6164516" cy="6423458"/>
          </a:xfrm>
          <a:prstGeom prst="rect">
            <a:avLst/>
          </a:prstGeom>
        </p:spPr>
      </p:pic>
      <p:sp>
        <p:nvSpPr>
          <p:cNvPr id="2" name="Rectangle 1">
            <a:extLst>
              <a:ext uri="{FF2B5EF4-FFF2-40B4-BE49-F238E27FC236}">
                <a16:creationId xmlns:a16="http://schemas.microsoft.com/office/drawing/2014/main" id="{D9DF0A85-66AB-8AD1-8B95-6A4E4259D949}"/>
              </a:ext>
            </a:extLst>
          </p:cNvPr>
          <p:cNvSpPr/>
          <p:nvPr/>
        </p:nvSpPr>
        <p:spPr>
          <a:xfrm>
            <a:off x="598185" y="1511582"/>
            <a:ext cx="3815972" cy="720934"/>
          </a:xfrm>
          <a:prstGeom prst="rect">
            <a:avLst/>
          </a:prstGeom>
          <a:solidFill>
            <a:srgbClr val="D0D0D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050" b="0" i="0" u="none" strike="noStrike" kern="1200" cap="none" spc="0" normalizeH="0" baseline="0" noProof="0">
                <a:ln>
                  <a:noFill/>
                </a:ln>
                <a:solidFill>
                  <a:srgbClr val="14143C"/>
                </a:solidFill>
                <a:effectLst/>
                <a:uLnTx/>
                <a:uFillTx/>
                <a:latin typeface="Academy Sans Office"/>
                <a:ea typeface="+mn-ea"/>
                <a:cs typeface="+mn-cs"/>
                <a:hlinkClick r:id="rId4">
                  <a:extLst>
                    <a:ext uri="{A12FA001-AC4F-418D-AE19-62706E023703}">
                      <ahyp:hlinkClr xmlns:ahyp="http://schemas.microsoft.com/office/drawing/2018/hyperlinkcolor" val="tx"/>
                    </a:ext>
                  </a:extLst>
                </a:hlinkClick>
              </a:rPr>
              <a:t>Link til F-kombinationer for luftfragt</a:t>
            </a:r>
            <a:endParaRPr kumimoji="0" lang="da-DK" sz="1050" b="0" i="0" u="none" strike="noStrike" kern="1200" cap="none" spc="0" normalizeH="0" baseline="0" noProof="0">
              <a:ln>
                <a:noFill/>
              </a:ln>
              <a:solidFill>
                <a:srgbClr val="14143C"/>
              </a:solidFill>
              <a:effectLst/>
              <a:uLnTx/>
              <a:uFillTx/>
              <a:latin typeface="Academy Sans Office"/>
              <a:ea typeface="+mn-ea"/>
              <a:cs typeface="+mn-cs"/>
            </a:endParaRPr>
          </a:p>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050" b="0" i="0" u="none" strike="noStrike" kern="1200" cap="none" spc="0" normalizeH="0" baseline="0" noProof="0">
                <a:ln>
                  <a:noFill/>
                </a:ln>
                <a:solidFill>
                  <a:srgbClr val="14143C"/>
                </a:solidFill>
                <a:effectLst/>
                <a:uLnTx/>
                <a:uFillTx/>
                <a:latin typeface="Academy Sans Office"/>
                <a:ea typeface="+mn-ea"/>
                <a:cs typeface="+mn-cs"/>
                <a:hlinkClick r:id="rId5">
                  <a:extLst>
                    <a:ext uri="{A12FA001-AC4F-418D-AE19-62706E023703}">
                      <ahyp:hlinkClr xmlns:ahyp="http://schemas.microsoft.com/office/drawing/2018/hyperlinkcolor" val="tx"/>
                    </a:ext>
                  </a:extLst>
                </a:hlinkClick>
              </a:rPr>
              <a:t>Link til F-kombinationer for sø-, vej-, og jernbanetransport</a:t>
            </a:r>
            <a:endParaRPr kumimoji="0" lang="da-DK" sz="1050" b="0" i="0" u="none" strike="noStrike" kern="1200" cap="none" spc="0" normalizeH="0" baseline="0" noProof="0">
              <a:ln>
                <a:noFill/>
              </a:ln>
              <a:solidFill>
                <a:srgbClr val="14143C"/>
              </a:solidFill>
              <a:effectLst/>
              <a:uLnTx/>
              <a:uFillTx/>
              <a:latin typeface="Academy Sans Office"/>
              <a:ea typeface="+mn-ea"/>
              <a:cs typeface="+mn-cs"/>
            </a:endParaRPr>
          </a:p>
        </p:txBody>
      </p:sp>
      <p:sp>
        <p:nvSpPr>
          <p:cNvPr id="8" name="Rektangel 7">
            <a:extLst>
              <a:ext uri="{FF2B5EF4-FFF2-40B4-BE49-F238E27FC236}">
                <a16:creationId xmlns:a16="http://schemas.microsoft.com/office/drawing/2014/main" id="{B3E644B5-AC0F-AFFF-1588-B7B89F397184}"/>
              </a:ext>
            </a:extLst>
          </p:cNvPr>
          <p:cNvSpPr/>
          <p:nvPr/>
        </p:nvSpPr>
        <p:spPr>
          <a:xfrm>
            <a:off x="11481482" y="6343904"/>
            <a:ext cx="265370" cy="310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da-DK" sz="1500" b="0" i="0" u="none" strike="noStrike" kern="1200" cap="none" spc="0" normalizeH="0" baseline="0" noProof="0" err="1">
              <a:ln>
                <a:noFill/>
              </a:ln>
              <a:solidFill>
                <a:srgbClr val="FFFFFF"/>
              </a:solidFill>
              <a:effectLst/>
              <a:uLnTx/>
              <a:uFillTx/>
              <a:latin typeface="Academy Sans Office"/>
              <a:ea typeface="+mn-ea"/>
              <a:cs typeface="+mn-cs"/>
            </a:endParaRPr>
          </a:p>
        </p:txBody>
      </p:sp>
      <p:pic>
        <p:nvPicPr>
          <p:cNvPr id="9" name="Billede 8" descr="Et billede, der indeholder cirkel, skærmbillede, kunst&#10;&#10;Automatisk genereret beskrivelse">
            <a:extLst>
              <a:ext uri="{FF2B5EF4-FFF2-40B4-BE49-F238E27FC236}">
                <a16:creationId xmlns:a16="http://schemas.microsoft.com/office/drawing/2014/main" id="{CB608348-5FE8-9702-A472-EA7F3D7E32D4}"/>
              </a:ext>
            </a:extLst>
          </p:cNvPr>
          <p:cNvPicPr>
            <a:picLocks noChangeAspect="1"/>
          </p:cNvPicPr>
          <p:nvPr/>
        </p:nvPicPr>
        <p:blipFill rotWithShape="1">
          <a:blip r:embed="rId6">
            <a:extLst>
              <a:ext uri="{28A0092B-C50C-407E-A947-70E740481C1C}">
                <a14:useLocalDpi xmlns:a14="http://schemas.microsoft.com/office/drawing/2010/main" val="0"/>
              </a:ext>
            </a:extLst>
          </a:blip>
          <a:srcRect r="82523"/>
          <a:stretch/>
        </p:blipFill>
        <p:spPr>
          <a:xfrm>
            <a:off x="310772" y="895937"/>
            <a:ext cx="1624195" cy="5206990"/>
          </a:xfrm>
          <a:prstGeom prst="rect">
            <a:avLst/>
          </a:prstGeom>
        </p:spPr>
      </p:pic>
      <p:pic>
        <p:nvPicPr>
          <p:cNvPr id="14" name="Billede 13" descr="Et billede, der indeholder tekst, skærmbillede, cirkel, nummer/tal&#10;&#10;Automatisk genereret beskrivelse">
            <a:extLst>
              <a:ext uri="{FF2B5EF4-FFF2-40B4-BE49-F238E27FC236}">
                <a16:creationId xmlns:a16="http://schemas.microsoft.com/office/drawing/2014/main" id="{3331B403-AC7D-FAC7-AF90-51F9DCD95B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1107" y="3602846"/>
            <a:ext cx="2548311" cy="2965911"/>
          </a:xfrm>
          <a:prstGeom prst="rect">
            <a:avLst/>
          </a:prstGeom>
        </p:spPr>
      </p:pic>
      <p:sp>
        <p:nvSpPr>
          <p:cNvPr id="3" name="Tekstfelt 2">
            <a:extLst>
              <a:ext uri="{FF2B5EF4-FFF2-40B4-BE49-F238E27FC236}">
                <a16:creationId xmlns:a16="http://schemas.microsoft.com/office/drawing/2014/main" id="{9461F67A-93E4-5E91-9586-CA6DD57B8F61}"/>
              </a:ext>
            </a:extLst>
          </p:cNvPr>
          <p:cNvSpPr txBox="1"/>
          <p:nvPr/>
        </p:nvSpPr>
        <p:spPr>
          <a:xfrm>
            <a:off x="3058171" y="6367356"/>
            <a:ext cx="2577465" cy="35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nSpc>
                <a:spcPct val="111000"/>
              </a:lnSpc>
              <a:defRPr sz="1050">
                <a:solidFill>
                  <a:srgbClr val="14143C"/>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050" b="0" i="0" u="none" strike="noStrike" kern="1200" cap="none" spc="0" normalizeH="0" baseline="0" noProof="0">
                <a:ln>
                  <a:noFill/>
                </a:ln>
                <a:solidFill>
                  <a:srgbClr val="14143C"/>
                </a:solidFill>
                <a:effectLst/>
                <a:uLnTx/>
                <a:uFillTx/>
                <a:latin typeface="Academy Sans Office"/>
                <a:ea typeface="+mn-ea"/>
                <a:cs typeface="+mn-cs"/>
              </a:rPr>
              <a:t>PLACI = </a:t>
            </a:r>
            <a:br>
              <a:rPr kumimoji="0" lang="da-DK" sz="1050" b="0" i="0" u="none" strike="noStrike" kern="1200" cap="none" spc="0" normalizeH="0" baseline="0" noProof="0">
                <a:ln>
                  <a:noFill/>
                </a:ln>
                <a:solidFill>
                  <a:srgbClr val="14143C"/>
                </a:solidFill>
                <a:effectLst/>
                <a:uLnTx/>
                <a:uFillTx/>
                <a:latin typeface="Academy Sans Office"/>
                <a:ea typeface="+mn-ea"/>
                <a:cs typeface="+mn-cs"/>
              </a:rPr>
            </a:br>
            <a:r>
              <a:rPr kumimoji="0" lang="da-DK" sz="1050" b="0" i="0" u="none" strike="noStrike" kern="1200" cap="none" spc="0" normalizeH="0" baseline="0" noProof="0" err="1">
                <a:ln>
                  <a:noFill/>
                </a:ln>
                <a:solidFill>
                  <a:srgbClr val="14143C"/>
                </a:solidFill>
                <a:effectLst/>
                <a:uLnTx/>
                <a:uFillTx/>
                <a:latin typeface="Academy Sans Office"/>
                <a:ea typeface="+mn-ea"/>
                <a:cs typeface="+mn-cs"/>
              </a:rPr>
              <a:t>Pre</a:t>
            </a:r>
            <a:r>
              <a:rPr kumimoji="0" lang="da-DK" sz="1050" b="0" i="0" u="none" strike="noStrike" kern="1200" cap="none" spc="0" normalizeH="0" baseline="0" noProof="0">
                <a:ln>
                  <a:noFill/>
                </a:ln>
                <a:solidFill>
                  <a:srgbClr val="14143C"/>
                </a:solidFill>
                <a:effectLst/>
                <a:uLnTx/>
                <a:uFillTx/>
                <a:latin typeface="Academy Sans Office"/>
                <a:ea typeface="+mn-ea"/>
                <a:cs typeface="+mn-cs"/>
              </a:rPr>
              <a:t>-load Advanced Cargo Information</a:t>
            </a:r>
          </a:p>
        </p:txBody>
      </p:sp>
      <p:sp>
        <p:nvSpPr>
          <p:cNvPr id="7" name="Titel 6">
            <a:extLst>
              <a:ext uri="{FF2B5EF4-FFF2-40B4-BE49-F238E27FC236}">
                <a16:creationId xmlns:a16="http://schemas.microsoft.com/office/drawing/2014/main" id="{F2F45A7D-4D3A-ACB6-3B33-532C052891DF}"/>
              </a:ext>
            </a:extLst>
          </p:cNvPr>
          <p:cNvSpPr>
            <a:spLocks noGrp="1"/>
          </p:cNvSpPr>
          <p:nvPr>
            <p:ph type="title"/>
          </p:nvPr>
        </p:nvSpPr>
        <p:spPr/>
        <p:txBody>
          <a:bodyPr>
            <a:normAutofit/>
          </a:bodyPr>
          <a:lstStyle/>
          <a:p>
            <a:r>
              <a:rPr lang="da-DK" sz="3200"/>
              <a:t>Kombinationer af F-beskeder</a:t>
            </a:r>
            <a:endParaRPr lang="en-US" sz="3200"/>
          </a:p>
        </p:txBody>
      </p:sp>
      <p:sp>
        <p:nvSpPr>
          <p:cNvPr id="10" name="Slide Number Placeholder 3">
            <a:extLst>
              <a:ext uri="{FF2B5EF4-FFF2-40B4-BE49-F238E27FC236}">
                <a16:creationId xmlns:a16="http://schemas.microsoft.com/office/drawing/2014/main" id="{697BD0F1-C1F0-0314-F513-D1766945534E}"/>
              </a:ext>
            </a:extLst>
          </p:cNvPr>
          <p:cNvSpPr>
            <a:spLocks noGrp="1"/>
          </p:cNvSpPr>
          <p:nvPr>
            <p:ph type="sldNum" sz="quarter" idx="13"/>
          </p:nvPr>
        </p:nvSpPr>
        <p:spPr>
          <a:xfrm>
            <a:off x="10099675" y="6414568"/>
            <a:ext cx="1550988" cy="165730"/>
          </a:xfrm>
        </p:spPr>
        <p:txBody>
          <a:bodyPr/>
          <a:lstStyle/>
          <a:p>
            <a:fld id="{24C8C45C-947F-4981-8B3F-4F32E973C901}" type="slidenum">
              <a:rPr lang="da-DK" smtClean="0">
                <a:latin typeface="Academy Sans Office" panose="020B0503030000000000" pitchFamily="34" charset="0"/>
              </a:rPr>
              <a:pPr/>
              <a:t>11</a:t>
            </a:fld>
            <a:endParaRPr lang="da-DK">
              <a:latin typeface="Academy Sans Office" panose="020B0503030000000000" pitchFamily="34" charset="0"/>
            </a:endParaRPr>
          </a:p>
        </p:txBody>
      </p:sp>
    </p:spTree>
    <p:extLst>
      <p:ext uri="{BB962C8B-B14F-4D97-AF65-F5344CB8AC3E}">
        <p14:creationId xmlns:p14="http://schemas.microsoft.com/office/powerpoint/2010/main" val="288648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p:txBody>
          <a:bodyPr>
            <a:normAutofit fontScale="90000"/>
          </a:bodyPr>
          <a:lstStyle/>
          <a:p>
            <a:r>
              <a:rPr lang="da-DK"/>
              <a:t>Hvordan vælger jeg F-beskedtyper på flyfragt?</a:t>
            </a:r>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a:xfrm>
            <a:off x="518400" y="1982191"/>
            <a:ext cx="5396625" cy="4230337"/>
          </a:xfrm>
        </p:spPr>
        <p:txBody>
          <a:bodyPr/>
          <a:lstStyle/>
          <a:p>
            <a:pPr>
              <a:lnSpc>
                <a:spcPct val="100000"/>
              </a:lnSpc>
              <a:spcAft>
                <a:spcPts val="600"/>
              </a:spcAft>
            </a:pPr>
            <a:r>
              <a:rPr lang="da-DK"/>
              <a:t>Hvilken rolle har du - er du transportør, speditør, ekspreskurer eller postvirksomhed? Eller flere af disse?</a:t>
            </a:r>
            <a:br>
              <a:rPr lang="da-DK"/>
            </a:br>
            <a:endParaRPr lang="da-DK"/>
          </a:p>
          <a:p>
            <a:pPr>
              <a:lnSpc>
                <a:spcPct val="100000"/>
              </a:lnSpc>
              <a:spcAft>
                <a:spcPts val="600"/>
              </a:spcAft>
            </a:pPr>
            <a:r>
              <a:rPr lang="da-DK"/>
              <a:t>Hvilke oplysninger ligger du inde med?</a:t>
            </a:r>
            <a:br>
              <a:rPr lang="da-DK"/>
            </a:br>
            <a:endParaRPr lang="da-DK"/>
          </a:p>
          <a:p>
            <a:pPr>
              <a:lnSpc>
                <a:spcPct val="100000"/>
              </a:lnSpc>
              <a:spcAft>
                <a:spcPts val="600"/>
              </a:spcAft>
            </a:pPr>
            <a:r>
              <a:rPr lang="da-DK"/>
              <a:t>Hvornår er oplysningerne tilgængelige for dig?</a:t>
            </a:r>
            <a:br>
              <a:rPr lang="da-DK"/>
            </a:br>
            <a:endParaRPr lang="da-DK"/>
          </a:p>
          <a:p>
            <a:pPr>
              <a:lnSpc>
                <a:spcPct val="100000"/>
              </a:lnSpc>
              <a:spcAft>
                <a:spcPts val="600"/>
              </a:spcAft>
            </a:pPr>
            <a:r>
              <a:rPr lang="da-DK"/>
              <a:t>Har du MAWB, når du indsender PLACI?</a:t>
            </a:r>
            <a:br>
              <a:rPr lang="da-DK"/>
            </a:br>
            <a:endParaRPr lang="da-DK"/>
          </a:p>
          <a:p>
            <a:pPr>
              <a:lnSpc>
                <a:spcPct val="100000"/>
              </a:lnSpc>
              <a:spcAft>
                <a:spcPts val="600"/>
              </a:spcAft>
            </a:pPr>
            <a:r>
              <a:rPr lang="da-DK"/>
              <a:t>Hvilke slags transportkontrakter indgår du (direkte, ikke direkte)?</a:t>
            </a:r>
            <a:br>
              <a:rPr lang="da-DK"/>
            </a:br>
            <a:endParaRPr lang="da-DK"/>
          </a:p>
          <a:p>
            <a:pPr>
              <a:lnSpc>
                <a:spcPct val="100000"/>
              </a:lnSpc>
              <a:spcAft>
                <a:spcPts val="600"/>
              </a:spcAft>
            </a:pPr>
            <a:r>
              <a:rPr lang="da-DK"/>
              <a:t>Hvilke oplysninger vil du dele eller ikke dele med dine samarbejdspartnere?</a:t>
            </a:r>
            <a:br>
              <a:rPr lang="da-DK"/>
            </a:br>
            <a:endParaRPr lang="da-DK"/>
          </a:p>
        </p:txBody>
      </p:sp>
      <p:sp>
        <p:nvSpPr>
          <p:cNvPr id="3" name="Rectangle 64">
            <a:extLst>
              <a:ext uri="{FF2B5EF4-FFF2-40B4-BE49-F238E27FC236}">
                <a16:creationId xmlns:a16="http://schemas.microsoft.com/office/drawing/2014/main" id="{EFB9ACEC-0FB6-C3D8-29FA-436898F8C635}"/>
              </a:ext>
            </a:extLst>
          </p:cNvPr>
          <p:cNvSpPr/>
          <p:nvPr/>
        </p:nvSpPr>
        <p:spPr>
          <a:xfrm>
            <a:off x="7188518" y="591137"/>
            <a:ext cx="3974381" cy="12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noProof="0">
                <a:solidFill>
                  <a:schemeClr val="bg1"/>
                </a:solidFill>
              </a:rPr>
              <a:t>Eksempel på valg af F-beskedtype</a:t>
            </a:r>
          </a:p>
          <a:p>
            <a:r>
              <a:rPr lang="da-DK" b="1">
                <a:solidFill>
                  <a:schemeClr val="bg1"/>
                </a:solidFill>
              </a:rPr>
              <a:t>ved transport ad luftvejen kan ses på næste side </a:t>
            </a:r>
            <a:endParaRPr lang="da-DK" b="1" noProof="0">
              <a:solidFill>
                <a:schemeClr val="bg1"/>
              </a:solidFill>
            </a:endParaRPr>
          </a:p>
        </p:txBody>
      </p:sp>
      <p:pic>
        <p:nvPicPr>
          <p:cNvPr id="7" name="Billede 6" descr="Et billede, der indeholder skærmbillede, Grafik, design&#10;&#10;Automatisk genereret beskrivelse">
            <a:extLst>
              <a:ext uri="{FF2B5EF4-FFF2-40B4-BE49-F238E27FC236}">
                <a16:creationId xmlns:a16="http://schemas.microsoft.com/office/drawing/2014/main" id="{1D97E81D-AD52-8A92-5E24-ACBE53EAE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068" y="702248"/>
            <a:ext cx="6234546" cy="6234546"/>
          </a:xfrm>
          <a:prstGeom prst="rect">
            <a:avLst/>
          </a:prstGeom>
        </p:spPr>
      </p:pic>
      <p:pic>
        <p:nvPicPr>
          <p:cNvPr id="8" name="Billede 7" descr="Et billede, der indeholder skærmbillede, Grafik, design&#10;&#10;Automatisk genereret beskrivelse">
            <a:extLst>
              <a:ext uri="{FF2B5EF4-FFF2-40B4-BE49-F238E27FC236}">
                <a16:creationId xmlns:a16="http://schemas.microsoft.com/office/drawing/2014/main" id="{D12FBDD1-C9F0-BE86-9324-1C14CFB0A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614" y="-128863"/>
            <a:ext cx="792000" cy="792000"/>
          </a:xfrm>
          <a:prstGeom prst="rect">
            <a:avLst/>
          </a:prstGeom>
        </p:spPr>
      </p:pic>
      <p:sp>
        <p:nvSpPr>
          <p:cNvPr id="5" name="Slide Number Placeholder 4">
            <a:extLst>
              <a:ext uri="{FF2B5EF4-FFF2-40B4-BE49-F238E27FC236}">
                <a16:creationId xmlns:a16="http://schemas.microsoft.com/office/drawing/2014/main" id="{529128F5-6D95-1FBB-212E-246D281AA328}"/>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12</a:t>
            </a:fld>
            <a:endParaRPr lang="da-DK">
              <a:solidFill>
                <a:srgbClr val="14143C"/>
              </a:solidFill>
              <a:latin typeface="Arial"/>
            </a:endParaRPr>
          </a:p>
        </p:txBody>
      </p:sp>
    </p:spTree>
    <p:extLst>
      <p:ext uri="{BB962C8B-B14F-4D97-AF65-F5344CB8AC3E}">
        <p14:creationId xmlns:p14="http://schemas.microsoft.com/office/powerpoint/2010/main" val="353546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D2BE1-08C4-F7A0-DE37-DD94BE213F9B}"/>
              </a:ext>
            </a:extLst>
          </p:cNvPr>
          <p:cNvSpPr>
            <a:spLocks noGrp="1"/>
          </p:cNvSpPr>
          <p:nvPr>
            <p:ph type="title"/>
          </p:nvPr>
        </p:nvSpPr>
        <p:spPr>
          <a:xfrm>
            <a:off x="518401" y="263756"/>
            <a:ext cx="11157662" cy="522000"/>
          </a:xfrm>
        </p:spPr>
        <p:txBody>
          <a:bodyPr>
            <a:normAutofit fontScale="90000"/>
          </a:bodyPr>
          <a:lstStyle/>
          <a:p>
            <a:r>
              <a:rPr lang="da-DK" b="1" noProof="0">
                <a:solidFill>
                  <a:schemeClr val="bg1"/>
                </a:solidFill>
              </a:rPr>
              <a:t>Eksempel på valg af F-beskedtype </a:t>
            </a:r>
            <a:r>
              <a:rPr lang="da-DK" b="1">
                <a:solidFill>
                  <a:schemeClr val="bg1"/>
                </a:solidFill>
              </a:rPr>
              <a:t>ved </a:t>
            </a:r>
            <a:br>
              <a:rPr lang="da-DK" b="1">
                <a:solidFill>
                  <a:schemeClr val="bg1"/>
                </a:solidFill>
              </a:rPr>
            </a:br>
            <a:r>
              <a:rPr lang="da-DK" b="1">
                <a:solidFill>
                  <a:schemeClr val="bg1"/>
                </a:solidFill>
              </a:rPr>
              <a:t>transport ad luftvejen </a:t>
            </a:r>
            <a:br>
              <a:rPr lang="da-DK" b="1" noProof="0">
                <a:solidFill>
                  <a:schemeClr val="bg1"/>
                </a:solidFill>
              </a:rPr>
            </a:br>
            <a:endParaRPr lang="da-DK"/>
          </a:p>
        </p:txBody>
      </p:sp>
      <p:sp>
        <p:nvSpPr>
          <p:cNvPr id="4" name="Pladsholder til slidenummer 3">
            <a:extLst>
              <a:ext uri="{FF2B5EF4-FFF2-40B4-BE49-F238E27FC236}">
                <a16:creationId xmlns:a16="http://schemas.microsoft.com/office/drawing/2014/main" id="{64C13FF4-3F60-F884-950E-6ABCD0FE8730}"/>
              </a:ext>
            </a:extLst>
          </p:cNvPr>
          <p:cNvSpPr>
            <a:spLocks noGrp="1"/>
          </p:cNvSpPr>
          <p:nvPr>
            <p:ph type="sldNum" sz="quarter" idx="13"/>
          </p:nvPr>
        </p:nvSpPr>
        <p:spPr>
          <a:xfrm>
            <a:off x="10458168" y="7231750"/>
            <a:ext cx="1584325" cy="139462"/>
          </a:xfrm>
        </p:spPr>
        <p:txBody>
          <a:bodyPr/>
          <a:lstStyle/>
          <a:p>
            <a:fld id="{24C8C45C-947F-4981-8B3F-4F32E973C901}" type="slidenum">
              <a:rPr lang="da-DK" smtClean="0">
                <a:latin typeface="Academy Sans Office" panose="020B0503030000000000" pitchFamily="34" charset="0"/>
              </a:rPr>
              <a:pPr/>
              <a:t>13</a:t>
            </a:fld>
            <a:endParaRPr lang="da-DK">
              <a:latin typeface="Academy Sans Office" panose="020B0503030000000000" pitchFamily="34" charset="0"/>
            </a:endParaRPr>
          </a:p>
        </p:txBody>
      </p:sp>
      <p:sp>
        <p:nvSpPr>
          <p:cNvPr id="11" name="Rectangle 8">
            <a:extLst>
              <a:ext uri="{FF2B5EF4-FFF2-40B4-BE49-F238E27FC236}">
                <a16:creationId xmlns:a16="http://schemas.microsoft.com/office/drawing/2014/main" id="{CF19C6EC-20BA-CE83-D278-BFB9C641C18E}"/>
              </a:ext>
            </a:extLst>
          </p:cNvPr>
          <p:cNvSpPr/>
          <p:nvPr/>
        </p:nvSpPr>
        <p:spPr>
          <a:xfrm>
            <a:off x="5098155" y="877040"/>
            <a:ext cx="1569720" cy="252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Direkte forsendelse?</a:t>
            </a:r>
          </a:p>
        </p:txBody>
      </p:sp>
      <p:grpSp>
        <p:nvGrpSpPr>
          <p:cNvPr id="133" name="Gruppe 132">
            <a:extLst>
              <a:ext uri="{FF2B5EF4-FFF2-40B4-BE49-F238E27FC236}">
                <a16:creationId xmlns:a16="http://schemas.microsoft.com/office/drawing/2014/main" id="{20072BFC-83FF-099B-16E4-05A3B33266E5}"/>
              </a:ext>
            </a:extLst>
          </p:cNvPr>
          <p:cNvGrpSpPr/>
          <p:nvPr/>
        </p:nvGrpSpPr>
        <p:grpSpPr>
          <a:xfrm>
            <a:off x="5101084" y="1155443"/>
            <a:ext cx="360000" cy="454070"/>
            <a:chOff x="5355084" y="1269743"/>
            <a:chExt cx="360000" cy="454070"/>
          </a:xfrm>
        </p:grpSpPr>
        <p:cxnSp>
          <p:nvCxnSpPr>
            <p:cNvPr id="13" name="Lige forbindelse 12">
              <a:extLst>
                <a:ext uri="{FF2B5EF4-FFF2-40B4-BE49-F238E27FC236}">
                  <a16:creationId xmlns:a16="http://schemas.microsoft.com/office/drawing/2014/main" id="{252113DF-7E2B-517D-0B0E-D8D6777B465A}"/>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pe 14">
              <a:extLst>
                <a:ext uri="{FF2B5EF4-FFF2-40B4-BE49-F238E27FC236}">
                  <a16:creationId xmlns:a16="http://schemas.microsoft.com/office/drawing/2014/main" id="{1E63093E-E031-62BF-4B64-181EBE23207A}"/>
                </a:ext>
              </a:extLst>
            </p:cNvPr>
            <p:cNvGrpSpPr/>
            <p:nvPr/>
          </p:nvGrpSpPr>
          <p:grpSpPr>
            <a:xfrm>
              <a:off x="5355084" y="1380027"/>
              <a:ext cx="360000" cy="180000"/>
              <a:chOff x="7101605" y="1231132"/>
              <a:chExt cx="384048" cy="328527"/>
            </a:xfrm>
          </p:grpSpPr>
          <p:sp>
            <p:nvSpPr>
              <p:cNvPr id="34" name="Ellipse 33">
                <a:extLst>
                  <a:ext uri="{FF2B5EF4-FFF2-40B4-BE49-F238E27FC236}">
                    <a16:creationId xmlns:a16="http://schemas.microsoft.com/office/drawing/2014/main" id="{ADFB1935-22B1-32B0-2C06-DACA7113F213}"/>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35" name="TextBox 24">
                <a:extLst>
                  <a:ext uri="{FF2B5EF4-FFF2-40B4-BE49-F238E27FC236}">
                    <a16:creationId xmlns:a16="http://schemas.microsoft.com/office/drawing/2014/main" id="{FB05D598-FA14-8713-1450-C595698EAA84}"/>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32" name="Gruppe 131">
            <a:extLst>
              <a:ext uri="{FF2B5EF4-FFF2-40B4-BE49-F238E27FC236}">
                <a16:creationId xmlns:a16="http://schemas.microsoft.com/office/drawing/2014/main" id="{73E1B1ED-D995-F43C-9F4C-30FFD9446875}"/>
              </a:ext>
            </a:extLst>
          </p:cNvPr>
          <p:cNvGrpSpPr/>
          <p:nvPr/>
        </p:nvGrpSpPr>
        <p:grpSpPr>
          <a:xfrm>
            <a:off x="6241793" y="1166557"/>
            <a:ext cx="360000" cy="412792"/>
            <a:chOff x="6495793" y="1280857"/>
            <a:chExt cx="360000" cy="412792"/>
          </a:xfrm>
        </p:grpSpPr>
        <p:cxnSp>
          <p:nvCxnSpPr>
            <p:cNvPr id="14" name="Lige forbindelse 13">
              <a:extLst>
                <a:ext uri="{FF2B5EF4-FFF2-40B4-BE49-F238E27FC236}">
                  <a16:creationId xmlns:a16="http://schemas.microsoft.com/office/drawing/2014/main" id="{6B2E9A36-16FF-DC36-42CF-A71E38D080CA}"/>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uppe 15">
              <a:extLst>
                <a:ext uri="{FF2B5EF4-FFF2-40B4-BE49-F238E27FC236}">
                  <a16:creationId xmlns:a16="http://schemas.microsoft.com/office/drawing/2014/main" id="{CDF11C86-D83B-AA8E-711B-E6B279DE9AF3}"/>
                </a:ext>
              </a:extLst>
            </p:cNvPr>
            <p:cNvGrpSpPr/>
            <p:nvPr/>
          </p:nvGrpSpPr>
          <p:grpSpPr>
            <a:xfrm>
              <a:off x="6495793" y="1380027"/>
              <a:ext cx="360000" cy="180000"/>
              <a:chOff x="7768069" y="1535457"/>
              <a:chExt cx="384048" cy="328527"/>
            </a:xfrm>
          </p:grpSpPr>
          <p:sp>
            <p:nvSpPr>
              <p:cNvPr id="32" name="Ellipse 31">
                <a:extLst>
                  <a:ext uri="{FF2B5EF4-FFF2-40B4-BE49-F238E27FC236}">
                    <a16:creationId xmlns:a16="http://schemas.microsoft.com/office/drawing/2014/main" id="{C46100E7-A5BB-D576-6825-CDC2837B96CF}"/>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33" name="TextBox 25">
                <a:extLst>
                  <a:ext uri="{FF2B5EF4-FFF2-40B4-BE49-F238E27FC236}">
                    <a16:creationId xmlns:a16="http://schemas.microsoft.com/office/drawing/2014/main" id="{5C5D1A79-4CC1-5C1F-40A6-3FD53CAEDFBF}"/>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46" name="Rectangle 45">
            <a:extLst>
              <a:ext uri="{FF2B5EF4-FFF2-40B4-BE49-F238E27FC236}">
                <a16:creationId xmlns:a16="http://schemas.microsoft.com/office/drawing/2014/main" id="{EF8880EA-6E70-CB9C-69F7-71A7874E958E}"/>
              </a:ext>
            </a:extLst>
          </p:cNvPr>
          <p:cNvSpPr/>
          <p:nvPr/>
        </p:nvSpPr>
        <p:spPr>
          <a:xfrm>
            <a:off x="2656963" y="3841892"/>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F25</a:t>
            </a:r>
          </a:p>
        </p:txBody>
      </p:sp>
      <p:sp>
        <p:nvSpPr>
          <p:cNvPr id="49" name="Tekstfelt 48">
            <a:extLst>
              <a:ext uri="{FF2B5EF4-FFF2-40B4-BE49-F238E27FC236}">
                <a16:creationId xmlns:a16="http://schemas.microsoft.com/office/drawing/2014/main" id="{0E97FB77-9CE7-B291-3491-C662BAEFE9B7}"/>
              </a:ext>
            </a:extLst>
          </p:cNvPr>
          <p:cNvSpPr txBox="1"/>
          <p:nvPr/>
        </p:nvSpPr>
        <p:spPr>
          <a:xfrm>
            <a:off x="2914674" y="3502636"/>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40" name="Rectangle 45">
            <a:extLst>
              <a:ext uri="{FF2B5EF4-FFF2-40B4-BE49-F238E27FC236}">
                <a16:creationId xmlns:a16="http://schemas.microsoft.com/office/drawing/2014/main" id="{68AFD26C-D0A7-229A-9BAC-DB66D91BC1F6}"/>
              </a:ext>
            </a:extLst>
          </p:cNvPr>
          <p:cNvSpPr/>
          <p:nvPr/>
        </p:nvSpPr>
        <p:spPr>
          <a:xfrm>
            <a:off x="7166731" y="5212328"/>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F27</a:t>
            </a:r>
          </a:p>
        </p:txBody>
      </p:sp>
      <p:sp>
        <p:nvSpPr>
          <p:cNvPr id="38" name="Rectangle 45">
            <a:extLst>
              <a:ext uri="{FF2B5EF4-FFF2-40B4-BE49-F238E27FC236}">
                <a16:creationId xmlns:a16="http://schemas.microsoft.com/office/drawing/2014/main" id="{58307574-3DB7-6541-F033-397E1DF40CE7}"/>
              </a:ext>
            </a:extLst>
          </p:cNvPr>
          <p:cNvSpPr/>
          <p:nvPr/>
        </p:nvSpPr>
        <p:spPr>
          <a:xfrm>
            <a:off x="8301875" y="5212328"/>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F21</a:t>
            </a:r>
          </a:p>
        </p:txBody>
      </p:sp>
      <p:sp>
        <p:nvSpPr>
          <p:cNvPr id="12" name="Rectangle 10">
            <a:extLst>
              <a:ext uri="{FF2B5EF4-FFF2-40B4-BE49-F238E27FC236}">
                <a16:creationId xmlns:a16="http://schemas.microsoft.com/office/drawing/2014/main" id="{949C1057-8E60-1362-7701-37233712C828}"/>
              </a:ext>
            </a:extLst>
          </p:cNvPr>
          <p:cNvSpPr/>
          <p:nvPr/>
        </p:nvSpPr>
        <p:spPr>
          <a:xfrm>
            <a:off x="5881341" y="1579892"/>
            <a:ext cx="5040000" cy="252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jeg</a:t>
            </a:r>
            <a:r>
              <a:rPr lang="da-DK" sz="1100" noProof="0">
                <a:solidFill>
                  <a:srgbClr val="14143C"/>
                </a:solidFill>
              </a:rPr>
              <a:t> alle oplysninger, når der skal indsendes PLACI?</a:t>
            </a:r>
          </a:p>
        </p:txBody>
      </p:sp>
      <p:sp>
        <p:nvSpPr>
          <p:cNvPr id="10" name="Rectangle 7">
            <a:extLst>
              <a:ext uri="{FF2B5EF4-FFF2-40B4-BE49-F238E27FC236}">
                <a16:creationId xmlns:a16="http://schemas.microsoft.com/office/drawing/2014/main" id="{8B7DCBEE-68F5-2E1B-0F08-E405538E136C}"/>
              </a:ext>
            </a:extLst>
          </p:cNvPr>
          <p:cNvSpPr/>
          <p:nvPr/>
        </p:nvSpPr>
        <p:spPr>
          <a:xfrm>
            <a:off x="531698" y="1581310"/>
            <a:ext cx="5040000" cy="252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jeg</a:t>
            </a:r>
            <a:r>
              <a:rPr lang="da-DK" sz="1100" noProof="0">
                <a:solidFill>
                  <a:srgbClr val="14143C"/>
                </a:solidFill>
              </a:rPr>
              <a:t> alle oplysninger, når der skal indsendes PLACI?</a:t>
            </a:r>
          </a:p>
        </p:txBody>
      </p:sp>
      <p:sp>
        <p:nvSpPr>
          <p:cNvPr id="36" name="Rectangle 11">
            <a:extLst>
              <a:ext uri="{FF2B5EF4-FFF2-40B4-BE49-F238E27FC236}">
                <a16:creationId xmlns:a16="http://schemas.microsoft.com/office/drawing/2014/main" id="{6F5D5A8F-8C63-EDE6-24E1-E58F06CEAAD6}"/>
              </a:ext>
            </a:extLst>
          </p:cNvPr>
          <p:cNvSpPr/>
          <p:nvPr/>
        </p:nvSpPr>
        <p:spPr>
          <a:xfrm>
            <a:off x="1460445" y="384942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F29</a:t>
            </a:r>
          </a:p>
        </p:txBody>
      </p:sp>
      <p:sp>
        <p:nvSpPr>
          <p:cNvPr id="67" name="Rectangle 10">
            <a:extLst>
              <a:ext uri="{FF2B5EF4-FFF2-40B4-BE49-F238E27FC236}">
                <a16:creationId xmlns:a16="http://schemas.microsoft.com/office/drawing/2014/main" id="{B677B18D-17F4-90E3-A745-F56D2345B369}"/>
              </a:ext>
            </a:extLst>
          </p:cNvPr>
          <p:cNvSpPr/>
          <p:nvPr/>
        </p:nvSpPr>
        <p:spPr>
          <a:xfrm>
            <a:off x="7368995" y="4322891"/>
            <a:ext cx="2266368" cy="4156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Har jeg alle oplysninger, når der skal indsendes komplet ENS?</a:t>
            </a:r>
          </a:p>
        </p:txBody>
      </p:sp>
      <p:grpSp>
        <p:nvGrpSpPr>
          <p:cNvPr id="134" name="Gruppe 133">
            <a:extLst>
              <a:ext uri="{FF2B5EF4-FFF2-40B4-BE49-F238E27FC236}">
                <a16:creationId xmlns:a16="http://schemas.microsoft.com/office/drawing/2014/main" id="{E0F362DA-F89E-127E-AD3B-CF070AE5F47E}"/>
              </a:ext>
            </a:extLst>
          </p:cNvPr>
          <p:cNvGrpSpPr/>
          <p:nvPr/>
        </p:nvGrpSpPr>
        <p:grpSpPr>
          <a:xfrm>
            <a:off x="768945" y="1843945"/>
            <a:ext cx="360000" cy="454070"/>
            <a:chOff x="5355084" y="1269743"/>
            <a:chExt cx="360000" cy="454070"/>
          </a:xfrm>
        </p:grpSpPr>
        <p:cxnSp>
          <p:nvCxnSpPr>
            <p:cNvPr id="135" name="Lige forbindelse 134">
              <a:extLst>
                <a:ext uri="{FF2B5EF4-FFF2-40B4-BE49-F238E27FC236}">
                  <a16:creationId xmlns:a16="http://schemas.microsoft.com/office/drawing/2014/main" id="{E5A4BA1B-D4F4-5ABA-98F1-1F6CD1FE3871}"/>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6" name="Gruppe 135">
              <a:extLst>
                <a:ext uri="{FF2B5EF4-FFF2-40B4-BE49-F238E27FC236}">
                  <a16:creationId xmlns:a16="http://schemas.microsoft.com/office/drawing/2014/main" id="{9E3C2E9C-EC8C-3C3F-2E6B-7160A5A5EFBD}"/>
                </a:ext>
              </a:extLst>
            </p:cNvPr>
            <p:cNvGrpSpPr/>
            <p:nvPr/>
          </p:nvGrpSpPr>
          <p:grpSpPr>
            <a:xfrm>
              <a:off x="5355084" y="1380027"/>
              <a:ext cx="360000" cy="180000"/>
              <a:chOff x="7101605" y="1231132"/>
              <a:chExt cx="384048" cy="328527"/>
            </a:xfrm>
          </p:grpSpPr>
          <p:sp>
            <p:nvSpPr>
              <p:cNvPr id="137" name="Ellipse 136">
                <a:extLst>
                  <a:ext uri="{FF2B5EF4-FFF2-40B4-BE49-F238E27FC236}">
                    <a16:creationId xmlns:a16="http://schemas.microsoft.com/office/drawing/2014/main" id="{8C756CCE-25CC-96CB-69E4-E774EBA22A86}"/>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38" name="TextBox 24">
                <a:extLst>
                  <a:ext uri="{FF2B5EF4-FFF2-40B4-BE49-F238E27FC236}">
                    <a16:creationId xmlns:a16="http://schemas.microsoft.com/office/drawing/2014/main" id="{E1386C55-6030-0FCA-75AE-6F6750E75BD7}"/>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39" name="Gruppe 138">
            <a:extLst>
              <a:ext uri="{FF2B5EF4-FFF2-40B4-BE49-F238E27FC236}">
                <a16:creationId xmlns:a16="http://schemas.microsoft.com/office/drawing/2014/main" id="{68BB06AD-0DF6-7C60-0511-944782DBB1AF}"/>
              </a:ext>
            </a:extLst>
          </p:cNvPr>
          <p:cNvGrpSpPr/>
          <p:nvPr/>
        </p:nvGrpSpPr>
        <p:grpSpPr>
          <a:xfrm>
            <a:off x="2410004" y="1855059"/>
            <a:ext cx="360000" cy="412792"/>
            <a:chOff x="6495793" y="1280857"/>
            <a:chExt cx="360000" cy="412792"/>
          </a:xfrm>
        </p:grpSpPr>
        <p:cxnSp>
          <p:nvCxnSpPr>
            <p:cNvPr id="140" name="Lige forbindelse 139">
              <a:extLst>
                <a:ext uri="{FF2B5EF4-FFF2-40B4-BE49-F238E27FC236}">
                  <a16:creationId xmlns:a16="http://schemas.microsoft.com/office/drawing/2014/main" id="{38CC76E0-EEF2-AE6D-6A6F-40534E6A58B4}"/>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41" name="Gruppe 140">
              <a:extLst>
                <a:ext uri="{FF2B5EF4-FFF2-40B4-BE49-F238E27FC236}">
                  <a16:creationId xmlns:a16="http://schemas.microsoft.com/office/drawing/2014/main" id="{CACC01BD-C96F-DA50-87C5-19E88018130C}"/>
                </a:ext>
              </a:extLst>
            </p:cNvPr>
            <p:cNvGrpSpPr/>
            <p:nvPr/>
          </p:nvGrpSpPr>
          <p:grpSpPr>
            <a:xfrm>
              <a:off x="6495793" y="1380027"/>
              <a:ext cx="360000" cy="180000"/>
              <a:chOff x="7768069" y="1535457"/>
              <a:chExt cx="384048" cy="328527"/>
            </a:xfrm>
          </p:grpSpPr>
          <p:sp>
            <p:nvSpPr>
              <p:cNvPr id="142" name="Ellipse 141">
                <a:extLst>
                  <a:ext uri="{FF2B5EF4-FFF2-40B4-BE49-F238E27FC236}">
                    <a16:creationId xmlns:a16="http://schemas.microsoft.com/office/drawing/2014/main" id="{35E7BCEB-5855-AD84-0B68-6B1E74C47E9A}"/>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43" name="TextBox 25">
                <a:extLst>
                  <a:ext uri="{FF2B5EF4-FFF2-40B4-BE49-F238E27FC236}">
                    <a16:creationId xmlns:a16="http://schemas.microsoft.com/office/drawing/2014/main" id="{C18373B7-EC75-437D-7CF9-32ED499BC6E8}"/>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grpSp>
        <p:nvGrpSpPr>
          <p:cNvPr id="144" name="Gruppe 143">
            <a:extLst>
              <a:ext uri="{FF2B5EF4-FFF2-40B4-BE49-F238E27FC236}">
                <a16:creationId xmlns:a16="http://schemas.microsoft.com/office/drawing/2014/main" id="{CB49B9C6-1F6A-30CF-2787-7CDC162FAD81}"/>
              </a:ext>
            </a:extLst>
          </p:cNvPr>
          <p:cNvGrpSpPr/>
          <p:nvPr/>
        </p:nvGrpSpPr>
        <p:grpSpPr>
          <a:xfrm>
            <a:off x="1768125" y="2746223"/>
            <a:ext cx="360000" cy="454070"/>
            <a:chOff x="5355084" y="1269743"/>
            <a:chExt cx="360000" cy="454070"/>
          </a:xfrm>
        </p:grpSpPr>
        <p:cxnSp>
          <p:nvCxnSpPr>
            <p:cNvPr id="145" name="Lige forbindelse 144">
              <a:extLst>
                <a:ext uri="{FF2B5EF4-FFF2-40B4-BE49-F238E27FC236}">
                  <a16:creationId xmlns:a16="http://schemas.microsoft.com/office/drawing/2014/main" id="{3EB110FA-0153-3D41-E2E4-93407A7344DA}"/>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46" name="Gruppe 145">
              <a:extLst>
                <a:ext uri="{FF2B5EF4-FFF2-40B4-BE49-F238E27FC236}">
                  <a16:creationId xmlns:a16="http://schemas.microsoft.com/office/drawing/2014/main" id="{57B3FEFF-0817-30FD-A0B3-08C306215AFB}"/>
                </a:ext>
              </a:extLst>
            </p:cNvPr>
            <p:cNvGrpSpPr/>
            <p:nvPr/>
          </p:nvGrpSpPr>
          <p:grpSpPr>
            <a:xfrm>
              <a:off x="5355084" y="1380027"/>
              <a:ext cx="360000" cy="180000"/>
              <a:chOff x="7101605" y="1231132"/>
              <a:chExt cx="384048" cy="328527"/>
            </a:xfrm>
          </p:grpSpPr>
          <p:sp>
            <p:nvSpPr>
              <p:cNvPr id="147" name="Ellipse 146">
                <a:extLst>
                  <a:ext uri="{FF2B5EF4-FFF2-40B4-BE49-F238E27FC236}">
                    <a16:creationId xmlns:a16="http://schemas.microsoft.com/office/drawing/2014/main" id="{1A413F5B-60F8-0413-19ED-740462E4458D}"/>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48" name="TextBox 24">
                <a:extLst>
                  <a:ext uri="{FF2B5EF4-FFF2-40B4-BE49-F238E27FC236}">
                    <a16:creationId xmlns:a16="http://schemas.microsoft.com/office/drawing/2014/main" id="{B584FCDC-4D47-3C2D-0B27-77CDFC3F51FF}"/>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49" name="Gruppe 148">
            <a:extLst>
              <a:ext uri="{FF2B5EF4-FFF2-40B4-BE49-F238E27FC236}">
                <a16:creationId xmlns:a16="http://schemas.microsoft.com/office/drawing/2014/main" id="{36B6E795-950E-C2B8-03F1-BC0F91FDED3D}"/>
              </a:ext>
            </a:extLst>
          </p:cNvPr>
          <p:cNvGrpSpPr/>
          <p:nvPr/>
        </p:nvGrpSpPr>
        <p:grpSpPr>
          <a:xfrm>
            <a:off x="2957975" y="2757337"/>
            <a:ext cx="360000" cy="412792"/>
            <a:chOff x="6495793" y="1280857"/>
            <a:chExt cx="360000" cy="412792"/>
          </a:xfrm>
        </p:grpSpPr>
        <p:cxnSp>
          <p:nvCxnSpPr>
            <p:cNvPr id="150" name="Lige forbindelse 149">
              <a:extLst>
                <a:ext uri="{FF2B5EF4-FFF2-40B4-BE49-F238E27FC236}">
                  <a16:creationId xmlns:a16="http://schemas.microsoft.com/office/drawing/2014/main" id="{76EAC898-D970-2FEE-29F0-6E9204BEAAA0}"/>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1" name="Gruppe 150">
              <a:extLst>
                <a:ext uri="{FF2B5EF4-FFF2-40B4-BE49-F238E27FC236}">
                  <a16:creationId xmlns:a16="http://schemas.microsoft.com/office/drawing/2014/main" id="{5FEBBE59-82C1-F92D-6F70-B6D30931F123}"/>
                </a:ext>
              </a:extLst>
            </p:cNvPr>
            <p:cNvGrpSpPr/>
            <p:nvPr/>
          </p:nvGrpSpPr>
          <p:grpSpPr>
            <a:xfrm>
              <a:off x="6495793" y="1380027"/>
              <a:ext cx="360000" cy="180000"/>
              <a:chOff x="7768069" y="1535457"/>
              <a:chExt cx="384048" cy="328527"/>
            </a:xfrm>
          </p:grpSpPr>
          <p:sp>
            <p:nvSpPr>
              <p:cNvPr id="152" name="Ellipse 151">
                <a:extLst>
                  <a:ext uri="{FF2B5EF4-FFF2-40B4-BE49-F238E27FC236}">
                    <a16:creationId xmlns:a16="http://schemas.microsoft.com/office/drawing/2014/main" id="{0FA975C0-BDE6-29BD-ADE8-5DA12A1DAE7A}"/>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53" name="TextBox 25">
                <a:extLst>
                  <a:ext uri="{FF2B5EF4-FFF2-40B4-BE49-F238E27FC236}">
                    <a16:creationId xmlns:a16="http://schemas.microsoft.com/office/drawing/2014/main" id="{DD27D40C-4E94-4CD3-F94F-0B6F83C04731}"/>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grpSp>
        <p:nvGrpSpPr>
          <p:cNvPr id="154" name="Gruppe 153">
            <a:extLst>
              <a:ext uri="{FF2B5EF4-FFF2-40B4-BE49-F238E27FC236}">
                <a16:creationId xmlns:a16="http://schemas.microsoft.com/office/drawing/2014/main" id="{C32032BE-64D4-CA0D-8EDB-534C4B183DFE}"/>
              </a:ext>
            </a:extLst>
          </p:cNvPr>
          <p:cNvGrpSpPr/>
          <p:nvPr/>
        </p:nvGrpSpPr>
        <p:grpSpPr>
          <a:xfrm>
            <a:off x="5808292" y="1850392"/>
            <a:ext cx="360000" cy="454070"/>
            <a:chOff x="5355084" y="1269743"/>
            <a:chExt cx="360000" cy="454070"/>
          </a:xfrm>
        </p:grpSpPr>
        <p:cxnSp>
          <p:nvCxnSpPr>
            <p:cNvPr id="155" name="Lige forbindelse 154">
              <a:extLst>
                <a:ext uri="{FF2B5EF4-FFF2-40B4-BE49-F238E27FC236}">
                  <a16:creationId xmlns:a16="http://schemas.microsoft.com/office/drawing/2014/main" id="{A91B4570-B457-4D6A-ABB0-FC9374FA2A5E}"/>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6" name="Gruppe 155">
              <a:extLst>
                <a:ext uri="{FF2B5EF4-FFF2-40B4-BE49-F238E27FC236}">
                  <a16:creationId xmlns:a16="http://schemas.microsoft.com/office/drawing/2014/main" id="{49FDF756-A05E-CC7C-1793-D4DEDF6A410A}"/>
                </a:ext>
              </a:extLst>
            </p:cNvPr>
            <p:cNvGrpSpPr/>
            <p:nvPr/>
          </p:nvGrpSpPr>
          <p:grpSpPr>
            <a:xfrm>
              <a:off x="5355084" y="1380027"/>
              <a:ext cx="360000" cy="180000"/>
              <a:chOff x="7101605" y="1231132"/>
              <a:chExt cx="384048" cy="328527"/>
            </a:xfrm>
          </p:grpSpPr>
          <p:sp>
            <p:nvSpPr>
              <p:cNvPr id="157" name="Ellipse 156">
                <a:extLst>
                  <a:ext uri="{FF2B5EF4-FFF2-40B4-BE49-F238E27FC236}">
                    <a16:creationId xmlns:a16="http://schemas.microsoft.com/office/drawing/2014/main" id="{D3C3FDBF-1C5B-BD97-4271-58A7BC085AE7}"/>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58" name="TextBox 24">
                <a:extLst>
                  <a:ext uri="{FF2B5EF4-FFF2-40B4-BE49-F238E27FC236}">
                    <a16:creationId xmlns:a16="http://schemas.microsoft.com/office/drawing/2014/main" id="{59CEF81D-B539-9B82-AFCD-23CDF684C633}"/>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59" name="Gruppe 158">
            <a:extLst>
              <a:ext uri="{FF2B5EF4-FFF2-40B4-BE49-F238E27FC236}">
                <a16:creationId xmlns:a16="http://schemas.microsoft.com/office/drawing/2014/main" id="{0674492E-B59C-B836-DDCE-307E3A008D9C}"/>
              </a:ext>
            </a:extLst>
          </p:cNvPr>
          <p:cNvGrpSpPr/>
          <p:nvPr/>
        </p:nvGrpSpPr>
        <p:grpSpPr>
          <a:xfrm>
            <a:off x="9023681" y="1883249"/>
            <a:ext cx="360000" cy="412792"/>
            <a:chOff x="6495793" y="1280857"/>
            <a:chExt cx="360000" cy="412792"/>
          </a:xfrm>
        </p:grpSpPr>
        <p:cxnSp>
          <p:nvCxnSpPr>
            <p:cNvPr id="160" name="Lige forbindelse 159">
              <a:extLst>
                <a:ext uri="{FF2B5EF4-FFF2-40B4-BE49-F238E27FC236}">
                  <a16:creationId xmlns:a16="http://schemas.microsoft.com/office/drawing/2014/main" id="{29387436-6953-4B75-CDA8-9A157D4A4FDB}"/>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uppe 160">
              <a:extLst>
                <a:ext uri="{FF2B5EF4-FFF2-40B4-BE49-F238E27FC236}">
                  <a16:creationId xmlns:a16="http://schemas.microsoft.com/office/drawing/2014/main" id="{1F22EB16-D45D-3873-A2EC-965F563FD5C3}"/>
                </a:ext>
              </a:extLst>
            </p:cNvPr>
            <p:cNvGrpSpPr/>
            <p:nvPr/>
          </p:nvGrpSpPr>
          <p:grpSpPr>
            <a:xfrm>
              <a:off x="6495793" y="1380027"/>
              <a:ext cx="360000" cy="180000"/>
              <a:chOff x="7768069" y="1535457"/>
              <a:chExt cx="384048" cy="328527"/>
            </a:xfrm>
          </p:grpSpPr>
          <p:sp>
            <p:nvSpPr>
              <p:cNvPr id="162" name="Ellipse 161">
                <a:extLst>
                  <a:ext uri="{FF2B5EF4-FFF2-40B4-BE49-F238E27FC236}">
                    <a16:creationId xmlns:a16="http://schemas.microsoft.com/office/drawing/2014/main" id="{91E34669-1F04-A96E-F697-AD26321A2A1E}"/>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63" name="TextBox 25">
                <a:extLst>
                  <a:ext uri="{FF2B5EF4-FFF2-40B4-BE49-F238E27FC236}">
                    <a16:creationId xmlns:a16="http://schemas.microsoft.com/office/drawing/2014/main" id="{D2E8FCB3-CB91-301A-A824-8FF0671039EE}"/>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grpSp>
        <p:nvGrpSpPr>
          <p:cNvPr id="164" name="Gruppe 163">
            <a:extLst>
              <a:ext uri="{FF2B5EF4-FFF2-40B4-BE49-F238E27FC236}">
                <a16:creationId xmlns:a16="http://schemas.microsoft.com/office/drawing/2014/main" id="{7A618267-CC9F-3938-B46F-4EDA7E875B90}"/>
              </a:ext>
            </a:extLst>
          </p:cNvPr>
          <p:cNvGrpSpPr/>
          <p:nvPr/>
        </p:nvGrpSpPr>
        <p:grpSpPr>
          <a:xfrm>
            <a:off x="7473738" y="4759815"/>
            <a:ext cx="360000" cy="454070"/>
            <a:chOff x="5355084" y="1269743"/>
            <a:chExt cx="360000" cy="454070"/>
          </a:xfrm>
        </p:grpSpPr>
        <p:cxnSp>
          <p:nvCxnSpPr>
            <p:cNvPr id="165" name="Lige forbindelse 164">
              <a:extLst>
                <a:ext uri="{FF2B5EF4-FFF2-40B4-BE49-F238E27FC236}">
                  <a16:creationId xmlns:a16="http://schemas.microsoft.com/office/drawing/2014/main" id="{1BA7EF9D-DC52-F441-D2BB-478BCC01C08C}"/>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6" name="Gruppe 165">
              <a:extLst>
                <a:ext uri="{FF2B5EF4-FFF2-40B4-BE49-F238E27FC236}">
                  <a16:creationId xmlns:a16="http://schemas.microsoft.com/office/drawing/2014/main" id="{564FD1D1-543B-E911-6D58-3CD10E894807}"/>
                </a:ext>
              </a:extLst>
            </p:cNvPr>
            <p:cNvGrpSpPr/>
            <p:nvPr/>
          </p:nvGrpSpPr>
          <p:grpSpPr>
            <a:xfrm>
              <a:off x="5355084" y="1380027"/>
              <a:ext cx="360000" cy="180000"/>
              <a:chOff x="7101605" y="1231132"/>
              <a:chExt cx="384048" cy="328527"/>
            </a:xfrm>
          </p:grpSpPr>
          <p:sp>
            <p:nvSpPr>
              <p:cNvPr id="167" name="Ellipse 166">
                <a:extLst>
                  <a:ext uri="{FF2B5EF4-FFF2-40B4-BE49-F238E27FC236}">
                    <a16:creationId xmlns:a16="http://schemas.microsoft.com/office/drawing/2014/main" id="{04AC4297-16F3-9A5B-7A4F-586E073AB24D}"/>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68" name="TextBox 24">
                <a:extLst>
                  <a:ext uri="{FF2B5EF4-FFF2-40B4-BE49-F238E27FC236}">
                    <a16:creationId xmlns:a16="http://schemas.microsoft.com/office/drawing/2014/main" id="{FC0FC85D-455C-DB8D-B8EE-DE67E59A0290}"/>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sp>
        <p:nvSpPr>
          <p:cNvPr id="205" name="Rectangle 7">
            <a:extLst>
              <a:ext uri="{FF2B5EF4-FFF2-40B4-BE49-F238E27FC236}">
                <a16:creationId xmlns:a16="http://schemas.microsoft.com/office/drawing/2014/main" id="{9D9A9173-9106-1E1B-C027-BD27C62D3E38}"/>
              </a:ext>
            </a:extLst>
          </p:cNvPr>
          <p:cNvSpPr/>
          <p:nvPr/>
        </p:nvSpPr>
        <p:spPr>
          <a:xfrm>
            <a:off x="1750291" y="2290936"/>
            <a:ext cx="1679426" cy="4572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jeg</a:t>
            </a:r>
            <a:r>
              <a:rPr lang="da-DK" sz="1100" noProof="0">
                <a:solidFill>
                  <a:srgbClr val="14143C"/>
                </a:solidFill>
              </a:rPr>
              <a:t> MAWB, når der skal indsendes PLACI?</a:t>
            </a:r>
          </a:p>
        </p:txBody>
      </p:sp>
      <p:sp>
        <p:nvSpPr>
          <p:cNvPr id="211" name="Rectangle 11">
            <a:extLst>
              <a:ext uri="{FF2B5EF4-FFF2-40B4-BE49-F238E27FC236}">
                <a16:creationId xmlns:a16="http://schemas.microsoft.com/office/drawing/2014/main" id="{6D721630-616D-C706-8845-F922E21BE1C7}"/>
              </a:ext>
            </a:extLst>
          </p:cNvPr>
          <p:cNvSpPr/>
          <p:nvPr/>
        </p:nvSpPr>
        <p:spPr>
          <a:xfrm>
            <a:off x="2664318" y="4535229"/>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F29</a:t>
            </a:r>
          </a:p>
        </p:txBody>
      </p:sp>
      <p:sp>
        <p:nvSpPr>
          <p:cNvPr id="216" name="Tekstfelt 215">
            <a:extLst>
              <a:ext uri="{FF2B5EF4-FFF2-40B4-BE49-F238E27FC236}">
                <a16:creationId xmlns:a16="http://schemas.microsoft.com/office/drawing/2014/main" id="{398F5E87-37EC-B141-1BAB-E4007B557D39}"/>
              </a:ext>
            </a:extLst>
          </p:cNvPr>
          <p:cNvSpPr txBox="1"/>
          <p:nvPr/>
        </p:nvSpPr>
        <p:spPr>
          <a:xfrm>
            <a:off x="3684612" y="3872471"/>
            <a:ext cx="825547" cy="293222"/>
          </a:xfrm>
          <a:prstGeom prst="rect">
            <a:avLst/>
          </a:prstGeom>
          <a:noFill/>
        </p:spPr>
        <p:txBody>
          <a:bodyPr wrap="none" lIns="0" tIns="0" rIns="0" bIns="0" rtlCol="0">
            <a:spAutoFit/>
          </a:bodyPr>
          <a:lstStyle/>
          <a:p>
            <a:pPr algn="l">
              <a:lnSpc>
                <a:spcPct val="111000"/>
              </a:lnSpc>
            </a:pPr>
            <a:r>
              <a:rPr lang="da-DK" sz="900" noProof="0"/>
              <a:t>Indsendes når </a:t>
            </a:r>
            <a:br>
              <a:rPr lang="da-DK" sz="900" noProof="0"/>
            </a:br>
            <a:r>
              <a:rPr lang="da-DK" sz="900" noProof="0"/>
              <a:t>MAWB er kendt</a:t>
            </a:r>
            <a:endParaRPr lang="da-DK" sz="900" err="1"/>
          </a:p>
        </p:txBody>
      </p:sp>
      <p:sp>
        <p:nvSpPr>
          <p:cNvPr id="217" name="Tekstfelt 216">
            <a:extLst>
              <a:ext uri="{FF2B5EF4-FFF2-40B4-BE49-F238E27FC236}">
                <a16:creationId xmlns:a16="http://schemas.microsoft.com/office/drawing/2014/main" id="{D00881B4-D337-9F48-DAFF-55F90B207C3F}"/>
              </a:ext>
            </a:extLst>
          </p:cNvPr>
          <p:cNvSpPr txBox="1"/>
          <p:nvPr/>
        </p:nvSpPr>
        <p:spPr>
          <a:xfrm>
            <a:off x="2914674" y="4194743"/>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218" name="Tekstfelt 217">
            <a:extLst>
              <a:ext uri="{FF2B5EF4-FFF2-40B4-BE49-F238E27FC236}">
                <a16:creationId xmlns:a16="http://schemas.microsoft.com/office/drawing/2014/main" id="{8E29FEDC-7596-B506-4782-811E1D6BA161}"/>
              </a:ext>
            </a:extLst>
          </p:cNvPr>
          <p:cNvSpPr txBox="1"/>
          <p:nvPr/>
        </p:nvSpPr>
        <p:spPr>
          <a:xfrm>
            <a:off x="1718156" y="3502636"/>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23" name="Rectangle 12">
            <a:extLst>
              <a:ext uri="{FF2B5EF4-FFF2-40B4-BE49-F238E27FC236}">
                <a16:creationId xmlns:a16="http://schemas.microsoft.com/office/drawing/2014/main" id="{7AAB1764-5A9A-0C3A-0A3B-7F2E18F4FEBA}"/>
              </a:ext>
            </a:extLst>
          </p:cNvPr>
          <p:cNvSpPr/>
          <p:nvPr/>
        </p:nvSpPr>
        <p:spPr>
          <a:xfrm>
            <a:off x="5507152" y="2285382"/>
            <a:ext cx="975360" cy="360000"/>
          </a:xfrm>
          <a:prstGeom prst="rect">
            <a:avLst/>
          </a:prstGeom>
          <a:solidFill>
            <a:srgbClr val="72728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F20</a:t>
            </a:r>
          </a:p>
        </p:txBody>
      </p:sp>
      <p:sp>
        <p:nvSpPr>
          <p:cNvPr id="219" name="Rectangle 7">
            <a:extLst>
              <a:ext uri="{FF2B5EF4-FFF2-40B4-BE49-F238E27FC236}">
                <a16:creationId xmlns:a16="http://schemas.microsoft.com/office/drawing/2014/main" id="{2FF6AD50-4C9A-6651-4D35-9582FBF416B6}"/>
              </a:ext>
            </a:extLst>
          </p:cNvPr>
          <p:cNvSpPr/>
          <p:nvPr/>
        </p:nvSpPr>
        <p:spPr>
          <a:xfrm>
            <a:off x="8162334" y="3003545"/>
            <a:ext cx="3272728" cy="252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jeg</a:t>
            </a:r>
            <a:r>
              <a:rPr lang="da-DK" sz="1100" noProof="0">
                <a:solidFill>
                  <a:srgbClr val="14143C"/>
                </a:solidFill>
              </a:rPr>
              <a:t> MAWB, når der skal indsendes PLACI?</a:t>
            </a:r>
          </a:p>
        </p:txBody>
      </p:sp>
      <p:sp>
        <p:nvSpPr>
          <p:cNvPr id="220" name="Rectangle 45">
            <a:extLst>
              <a:ext uri="{FF2B5EF4-FFF2-40B4-BE49-F238E27FC236}">
                <a16:creationId xmlns:a16="http://schemas.microsoft.com/office/drawing/2014/main" id="{8958B39E-1BD3-9833-6172-03AC3D89D36A}"/>
              </a:ext>
            </a:extLst>
          </p:cNvPr>
          <p:cNvSpPr/>
          <p:nvPr/>
        </p:nvSpPr>
        <p:spPr>
          <a:xfrm>
            <a:off x="10292100" y="3712294"/>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F23</a:t>
            </a:r>
          </a:p>
        </p:txBody>
      </p:sp>
      <p:sp>
        <p:nvSpPr>
          <p:cNvPr id="221" name="Rectangle 45">
            <a:extLst>
              <a:ext uri="{FF2B5EF4-FFF2-40B4-BE49-F238E27FC236}">
                <a16:creationId xmlns:a16="http://schemas.microsoft.com/office/drawing/2014/main" id="{FC75D4B6-AAAB-33C3-1859-FAB377C923F6}"/>
              </a:ext>
            </a:extLst>
          </p:cNvPr>
          <p:cNvSpPr/>
          <p:nvPr/>
        </p:nvSpPr>
        <p:spPr>
          <a:xfrm>
            <a:off x="10292100" y="4371611"/>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F25</a:t>
            </a:r>
          </a:p>
        </p:txBody>
      </p:sp>
      <p:sp>
        <p:nvSpPr>
          <p:cNvPr id="222" name="Tekstfelt 221">
            <a:extLst>
              <a:ext uri="{FF2B5EF4-FFF2-40B4-BE49-F238E27FC236}">
                <a16:creationId xmlns:a16="http://schemas.microsoft.com/office/drawing/2014/main" id="{B8AD68AD-ADA8-DC01-B0E5-8CB356D78F20}"/>
              </a:ext>
            </a:extLst>
          </p:cNvPr>
          <p:cNvSpPr txBox="1"/>
          <p:nvPr/>
        </p:nvSpPr>
        <p:spPr>
          <a:xfrm>
            <a:off x="10549811" y="4077569"/>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grpSp>
        <p:nvGrpSpPr>
          <p:cNvPr id="224" name="Gruppe 223">
            <a:extLst>
              <a:ext uri="{FF2B5EF4-FFF2-40B4-BE49-F238E27FC236}">
                <a16:creationId xmlns:a16="http://schemas.microsoft.com/office/drawing/2014/main" id="{4DAE9D32-8DB9-13B8-545D-FAEE1C88E393}"/>
              </a:ext>
            </a:extLst>
          </p:cNvPr>
          <p:cNvGrpSpPr/>
          <p:nvPr/>
        </p:nvGrpSpPr>
        <p:grpSpPr>
          <a:xfrm>
            <a:off x="8312578" y="3286828"/>
            <a:ext cx="360000" cy="454070"/>
            <a:chOff x="5355084" y="1269743"/>
            <a:chExt cx="360000" cy="454070"/>
          </a:xfrm>
        </p:grpSpPr>
        <p:cxnSp>
          <p:nvCxnSpPr>
            <p:cNvPr id="225" name="Lige forbindelse 224">
              <a:extLst>
                <a:ext uri="{FF2B5EF4-FFF2-40B4-BE49-F238E27FC236}">
                  <a16:creationId xmlns:a16="http://schemas.microsoft.com/office/drawing/2014/main" id="{EA9D8507-0000-0787-8E11-23B39391690C}"/>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6" name="Gruppe 225">
              <a:extLst>
                <a:ext uri="{FF2B5EF4-FFF2-40B4-BE49-F238E27FC236}">
                  <a16:creationId xmlns:a16="http://schemas.microsoft.com/office/drawing/2014/main" id="{EFA93941-B77F-730B-E733-D7F2FCEDE267}"/>
                </a:ext>
              </a:extLst>
            </p:cNvPr>
            <p:cNvGrpSpPr/>
            <p:nvPr/>
          </p:nvGrpSpPr>
          <p:grpSpPr>
            <a:xfrm>
              <a:off x="5355084" y="1380027"/>
              <a:ext cx="360000" cy="180000"/>
              <a:chOff x="7101605" y="1231132"/>
              <a:chExt cx="384048" cy="328527"/>
            </a:xfrm>
          </p:grpSpPr>
          <p:sp>
            <p:nvSpPr>
              <p:cNvPr id="227" name="Ellipse 226">
                <a:extLst>
                  <a:ext uri="{FF2B5EF4-FFF2-40B4-BE49-F238E27FC236}">
                    <a16:creationId xmlns:a16="http://schemas.microsoft.com/office/drawing/2014/main" id="{4F2AAEDE-7F62-5ECE-AFB9-5F2D39D71E53}"/>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28" name="TextBox 24">
                <a:extLst>
                  <a:ext uri="{FF2B5EF4-FFF2-40B4-BE49-F238E27FC236}">
                    <a16:creationId xmlns:a16="http://schemas.microsoft.com/office/drawing/2014/main" id="{BA3D532F-C16A-AD07-2AF1-B9E3EED0602E}"/>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229" name="Gruppe 228">
            <a:extLst>
              <a:ext uri="{FF2B5EF4-FFF2-40B4-BE49-F238E27FC236}">
                <a16:creationId xmlns:a16="http://schemas.microsoft.com/office/drawing/2014/main" id="{9D2AE4A5-957D-293E-471F-F40C99C25671}"/>
              </a:ext>
            </a:extLst>
          </p:cNvPr>
          <p:cNvGrpSpPr/>
          <p:nvPr/>
        </p:nvGrpSpPr>
        <p:grpSpPr>
          <a:xfrm>
            <a:off x="10593112" y="3297942"/>
            <a:ext cx="360000" cy="412792"/>
            <a:chOff x="6495793" y="1280857"/>
            <a:chExt cx="360000" cy="412792"/>
          </a:xfrm>
        </p:grpSpPr>
        <p:cxnSp>
          <p:nvCxnSpPr>
            <p:cNvPr id="230" name="Lige forbindelse 229">
              <a:extLst>
                <a:ext uri="{FF2B5EF4-FFF2-40B4-BE49-F238E27FC236}">
                  <a16:creationId xmlns:a16="http://schemas.microsoft.com/office/drawing/2014/main" id="{FE951F44-55C0-C152-19A8-C5EA5738BEA0}"/>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1" name="Gruppe 230">
              <a:extLst>
                <a:ext uri="{FF2B5EF4-FFF2-40B4-BE49-F238E27FC236}">
                  <a16:creationId xmlns:a16="http://schemas.microsoft.com/office/drawing/2014/main" id="{C93FC0E8-DE84-1E1D-7597-BE5D6F64F41B}"/>
                </a:ext>
              </a:extLst>
            </p:cNvPr>
            <p:cNvGrpSpPr/>
            <p:nvPr/>
          </p:nvGrpSpPr>
          <p:grpSpPr>
            <a:xfrm>
              <a:off x="6495793" y="1380027"/>
              <a:ext cx="360000" cy="180000"/>
              <a:chOff x="7768069" y="1535457"/>
              <a:chExt cx="384048" cy="328527"/>
            </a:xfrm>
          </p:grpSpPr>
          <p:sp>
            <p:nvSpPr>
              <p:cNvPr id="232" name="Ellipse 231">
                <a:extLst>
                  <a:ext uri="{FF2B5EF4-FFF2-40B4-BE49-F238E27FC236}">
                    <a16:creationId xmlns:a16="http://schemas.microsoft.com/office/drawing/2014/main" id="{D54A6FBB-2F25-F347-86F0-317EB7A5D316}"/>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33" name="TextBox 25">
                <a:extLst>
                  <a:ext uri="{FF2B5EF4-FFF2-40B4-BE49-F238E27FC236}">
                    <a16:creationId xmlns:a16="http://schemas.microsoft.com/office/drawing/2014/main" id="{559D912D-746F-456A-E059-588EA0DB2F4D}"/>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234" name="Tekstfelt 233">
            <a:extLst>
              <a:ext uri="{FF2B5EF4-FFF2-40B4-BE49-F238E27FC236}">
                <a16:creationId xmlns:a16="http://schemas.microsoft.com/office/drawing/2014/main" id="{AE0D474B-4EE4-CCA9-739E-BBAAE699BA7E}"/>
              </a:ext>
            </a:extLst>
          </p:cNvPr>
          <p:cNvSpPr txBox="1"/>
          <p:nvPr/>
        </p:nvSpPr>
        <p:spPr>
          <a:xfrm>
            <a:off x="11319749" y="4402976"/>
            <a:ext cx="825547" cy="293222"/>
          </a:xfrm>
          <a:prstGeom prst="rect">
            <a:avLst/>
          </a:prstGeom>
          <a:noFill/>
        </p:spPr>
        <p:txBody>
          <a:bodyPr wrap="none" lIns="0" tIns="0" rIns="0" bIns="0" rtlCol="0">
            <a:spAutoFit/>
          </a:bodyPr>
          <a:lstStyle/>
          <a:p>
            <a:pPr algn="l">
              <a:lnSpc>
                <a:spcPct val="111000"/>
              </a:lnSpc>
            </a:pPr>
            <a:r>
              <a:rPr lang="da-DK" sz="900" noProof="0"/>
              <a:t>Indsendes når </a:t>
            </a:r>
            <a:br>
              <a:rPr lang="da-DK" sz="900" noProof="0"/>
            </a:br>
            <a:r>
              <a:rPr lang="da-DK" sz="900" noProof="0"/>
              <a:t>MAWB er kendt</a:t>
            </a:r>
            <a:endParaRPr lang="da-DK" sz="900" err="1"/>
          </a:p>
        </p:txBody>
      </p:sp>
      <p:grpSp>
        <p:nvGrpSpPr>
          <p:cNvPr id="236" name="Gruppe 235">
            <a:extLst>
              <a:ext uri="{FF2B5EF4-FFF2-40B4-BE49-F238E27FC236}">
                <a16:creationId xmlns:a16="http://schemas.microsoft.com/office/drawing/2014/main" id="{04D13B92-AC16-3619-3ED8-C8C214F139F8}"/>
              </a:ext>
            </a:extLst>
          </p:cNvPr>
          <p:cNvGrpSpPr/>
          <p:nvPr/>
        </p:nvGrpSpPr>
        <p:grpSpPr>
          <a:xfrm>
            <a:off x="8564024" y="4780454"/>
            <a:ext cx="360000" cy="412792"/>
            <a:chOff x="6495793" y="1280857"/>
            <a:chExt cx="360000" cy="412792"/>
          </a:xfrm>
        </p:grpSpPr>
        <p:cxnSp>
          <p:nvCxnSpPr>
            <p:cNvPr id="237" name="Lige forbindelse 236">
              <a:extLst>
                <a:ext uri="{FF2B5EF4-FFF2-40B4-BE49-F238E27FC236}">
                  <a16:creationId xmlns:a16="http://schemas.microsoft.com/office/drawing/2014/main" id="{790FC79D-1B99-1FCE-6767-B36DE753B55F}"/>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8" name="Gruppe 237">
              <a:extLst>
                <a:ext uri="{FF2B5EF4-FFF2-40B4-BE49-F238E27FC236}">
                  <a16:creationId xmlns:a16="http://schemas.microsoft.com/office/drawing/2014/main" id="{873EBB57-EF99-189D-2EBA-5FD973D269B6}"/>
                </a:ext>
              </a:extLst>
            </p:cNvPr>
            <p:cNvGrpSpPr/>
            <p:nvPr/>
          </p:nvGrpSpPr>
          <p:grpSpPr>
            <a:xfrm>
              <a:off x="6495793" y="1380027"/>
              <a:ext cx="360000" cy="180000"/>
              <a:chOff x="7768069" y="1535457"/>
              <a:chExt cx="384048" cy="328527"/>
            </a:xfrm>
          </p:grpSpPr>
          <p:sp>
            <p:nvSpPr>
              <p:cNvPr id="239" name="Ellipse 238">
                <a:extLst>
                  <a:ext uri="{FF2B5EF4-FFF2-40B4-BE49-F238E27FC236}">
                    <a16:creationId xmlns:a16="http://schemas.microsoft.com/office/drawing/2014/main" id="{14960251-E711-89DA-B9C8-0BAF55E8EDE9}"/>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40" name="TextBox 25">
                <a:extLst>
                  <a:ext uri="{FF2B5EF4-FFF2-40B4-BE49-F238E27FC236}">
                    <a16:creationId xmlns:a16="http://schemas.microsoft.com/office/drawing/2014/main" id="{737EF807-32A8-6BDE-C4B8-8302D6AF7384}"/>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cxnSp>
        <p:nvCxnSpPr>
          <p:cNvPr id="242" name="Lige forbindelse 241">
            <a:extLst>
              <a:ext uri="{FF2B5EF4-FFF2-40B4-BE49-F238E27FC236}">
                <a16:creationId xmlns:a16="http://schemas.microsoft.com/office/drawing/2014/main" id="{022A7EFC-F5CC-F8A2-43DD-23465D06A28B}"/>
              </a:ext>
            </a:extLst>
          </p:cNvPr>
          <p:cNvCxnSpPr>
            <a:cxnSpLocks/>
            <a:stCxn id="223" idx="2"/>
            <a:endCxn id="67" idx="0"/>
          </p:cNvCxnSpPr>
          <p:nvPr/>
        </p:nvCxnSpPr>
        <p:spPr>
          <a:xfrm flipH="1">
            <a:off x="8502179" y="4048285"/>
            <a:ext cx="4593" cy="2746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4" name="Tekstfelt 243">
            <a:extLst>
              <a:ext uri="{FF2B5EF4-FFF2-40B4-BE49-F238E27FC236}">
                <a16:creationId xmlns:a16="http://schemas.microsoft.com/office/drawing/2014/main" id="{6A9B3126-49C1-2DB4-A662-FE4C05E65C61}"/>
              </a:ext>
            </a:extLst>
          </p:cNvPr>
          <p:cNvSpPr txBox="1"/>
          <p:nvPr/>
        </p:nvSpPr>
        <p:spPr>
          <a:xfrm>
            <a:off x="8438229" y="6211350"/>
            <a:ext cx="718145"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1 A</a:t>
            </a:r>
          </a:p>
        </p:txBody>
      </p:sp>
      <p:sp>
        <p:nvSpPr>
          <p:cNvPr id="245" name="Tekstfelt 244">
            <a:extLst>
              <a:ext uri="{FF2B5EF4-FFF2-40B4-BE49-F238E27FC236}">
                <a16:creationId xmlns:a16="http://schemas.microsoft.com/office/drawing/2014/main" id="{EDBDC766-7F4E-AD96-53BA-34FD2170ED66}"/>
              </a:ext>
            </a:extLst>
          </p:cNvPr>
          <p:cNvSpPr txBox="1"/>
          <p:nvPr/>
        </p:nvSpPr>
        <p:spPr>
          <a:xfrm>
            <a:off x="6722411" y="3973094"/>
            <a:ext cx="615553"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2</a:t>
            </a:r>
          </a:p>
        </p:txBody>
      </p:sp>
      <p:sp>
        <p:nvSpPr>
          <p:cNvPr id="246" name="Tekstfelt 245">
            <a:extLst>
              <a:ext uri="{FF2B5EF4-FFF2-40B4-BE49-F238E27FC236}">
                <a16:creationId xmlns:a16="http://schemas.microsoft.com/office/drawing/2014/main" id="{A4C633A9-7898-9722-6EEE-B8F57A117DFC}"/>
              </a:ext>
            </a:extLst>
          </p:cNvPr>
          <p:cNvSpPr txBox="1"/>
          <p:nvPr/>
        </p:nvSpPr>
        <p:spPr>
          <a:xfrm>
            <a:off x="5684869" y="2677814"/>
            <a:ext cx="615553"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3</a:t>
            </a:r>
          </a:p>
        </p:txBody>
      </p:sp>
      <p:sp>
        <p:nvSpPr>
          <p:cNvPr id="247" name="Tekstfelt 246">
            <a:extLst>
              <a:ext uri="{FF2B5EF4-FFF2-40B4-BE49-F238E27FC236}">
                <a16:creationId xmlns:a16="http://schemas.microsoft.com/office/drawing/2014/main" id="{11CBABB9-CEC0-8090-70C8-9A14AEA2F38D}"/>
              </a:ext>
            </a:extLst>
          </p:cNvPr>
          <p:cNvSpPr txBox="1"/>
          <p:nvPr/>
        </p:nvSpPr>
        <p:spPr>
          <a:xfrm>
            <a:off x="7295425" y="5580501"/>
            <a:ext cx="718145"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4 A</a:t>
            </a:r>
          </a:p>
        </p:txBody>
      </p:sp>
      <p:sp>
        <p:nvSpPr>
          <p:cNvPr id="248" name="Tekstfelt 247">
            <a:extLst>
              <a:ext uri="{FF2B5EF4-FFF2-40B4-BE49-F238E27FC236}">
                <a16:creationId xmlns:a16="http://schemas.microsoft.com/office/drawing/2014/main" id="{3F62BE09-70E6-C7E1-0E4B-4734D68847A9}"/>
              </a:ext>
            </a:extLst>
          </p:cNvPr>
          <p:cNvSpPr txBox="1"/>
          <p:nvPr/>
        </p:nvSpPr>
        <p:spPr>
          <a:xfrm>
            <a:off x="650447" y="2695782"/>
            <a:ext cx="615553"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5</a:t>
            </a:r>
          </a:p>
        </p:txBody>
      </p:sp>
      <p:sp>
        <p:nvSpPr>
          <p:cNvPr id="252" name="Rectangle 45">
            <a:extLst>
              <a:ext uri="{FF2B5EF4-FFF2-40B4-BE49-F238E27FC236}">
                <a16:creationId xmlns:a16="http://schemas.microsoft.com/office/drawing/2014/main" id="{29748788-1943-0E26-76FD-7CAEFD71766A}"/>
              </a:ext>
            </a:extLst>
          </p:cNvPr>
          <p:cNvSpPr/>
          <p:nvPr/>
        </p:nvSpPr>
        <p:spPr>
          <a:xfrm>
            <a:off x="8308586" y="5840139"/>
            <a:ext cx="97536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F22</a:t>
            </a:r>
          </a:p>
        </p:txBody>
      </p:sp>
      <p:sp>
        <p:nvSpPr>
          <p:cNvPr id="253" name="Tekstfelt 252">
            <a:extLst>
              <a:ext uri="{FF2B5EF4-FFF2-40B4-BE49-F238E27FC236}">
                <a16:creationId xmlns:a16="http://schemas.microsoft.com/office/drawing/2014/main" id="{DCD5BFA4-7E41-8487-CF66-0EB50ABAF92D}"/>
              </a:ext>
            </a:extLst>
          </p:cNvPr>
          <p:cNvSpPr txBox="1"/>
          <p:nvPr/>
        </p:nvSpPr>
        <p:spPr>
          <a:xfrm>
            <a:off x="8566295" y="5532122"/>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256" name="Rectangle 45">
            <a:extLst>
              <a:ext uri="{FF2B5EF4-FFF2-40B4-BE49-F238E27FC236}">
                <a16:creationId xmlns:a16="http://schemas.microsoft.com/office/drawing/2014/main" id="{4B91F497-F43A-07F7-8173-361716E7CE42}"/>
              </a:ext>
            </a:extLst>
          </p:cNvPr>
          <p:cNvSpPr/>
          <p:nvPr/>
        </p:nvSpPr>
        <p:spPr>
          <a:xfrm>
            <a:off x="10845762" y="5727015"/>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F21</a:t>
            </a:r>
          </a:p>
        </p:txBody>
      </p:sp>
      <p:grpSp>
        <p:nvGrpSpPr>
          <p:cNvPr id="258" name="Gruppe 257">
            <a:extLst>
              <a:ext uri="{FF2B5EF4-FFF2-40B4-BE49-F238E27FC236}">
                <a16:creationId xmlns:a16="http://schemas.microsoft.com/office/drawing/2014/main" id="{06E6FFB8-F710-A5D9-14B3-1409EA48A8C5}"/>
              </a:ext>
            </a:extLst>
          </p:cNvPr>
          <p:cNvGrpSpPr/>
          <p:nvPr/>
        </p:nvGrpSpPr>
        <p:grpSpPr>
          <a:xfrm>
            <a:off x="10017625" y="5311891"/>
            <a:ext cx="360000" cy="454070"/>
            <a:chOff x="5355084" y="1269743"/>
            <a:chExt cx="360000" cy="454070"/>
          </a:xfrm>
        </p:grpSpPr>
        <p:cxnSp>
          <p:nvCxnSpPr>
            <p:cNvPr id="259" name="Lige forbindelse 258">
              <a:extLst>
                <a:ext uri="{FF2B5EF4-FFF2-40B4-BE49-F238E27FC236}">
                  <a16:creationId xmlns:a16="http://schemas.microsoft.com/office/drawing/2014/main" id="{E45B2D47-29D3-DBD4-FB3F-4B4C1C5D433A}"/>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0" name="Gruppe 259">
              <a:extLst>
                <a:ext uri="{FF2B5EF4-FFF2-40B4-BE49-F238E27FC236}">
                  <a16:creationId xmlns:a16="http://schemas.microsoft.com/office/drawing/2014/main" id="{EE8A4A88-EA7F-48D3-B483-09289D705983}"/>
                </a:ext>
              </a:extLst>
            </p:cNvPr>
            <p:cNvGrpSpPr/>
            <p:nvPr/>
          </p:nvGrpSpPr>
          <p:grpSpPr>
            <a:xfrm>
              <a:off x="5355084" y="1380027"/>
              <a:ext cx="360000" cy="180000"/>
              <a:chOff x="7101605" y="1231132"/>
              <a:chExt cx="384048" cy="328527"/>
            </a:xfrm>
          </p:grpSpPr>
          <p:sp>
            <p:nvSpPr>
              <p:cNvPr id="261" name="Ellipse 260">
                <a:extLst>
                  <a:ext uri="{FF2B5EF4-FFF2-40B4-BE49-F238E27FC236}">
                    <a16:creationId xmlns:a16="http://schemas.microsoft.com/office/drawing/2014/main" id="{60C42CAD-D4EE-9D6D-3B48-1EB96640DF3E}"/>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62" name="TextBox 24">
                <a:extLst>
                  <a:ext uri="{FF2B5EF4-FFF2-40B4-BE49-F238E27FC236}">
                    <a16:creationId xmlns:a16="http://schemas.microsoft.com/office/drawing/2014/main" id="{EDAB7B31-34AD-67D8-D35E-B9842146DFF4}"/>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263" name="Gruppe 262">
            <a:extLst>
              <a:ext uri="{FF2B5EF4-FFF2-40B4-BE49-F238E27FC236}">
                <a16:creationId xmlns:a16="http://schemas.microsoft.com/office/drawing/2014/main" id="{BF1B764E-1485-CF99-901B-A8AABFC92A8F}"/>
              </a:ext>
            </a:extLst>
          </p:cNvPr>
          <p:cNvGrpSpPr/>
          <p:nvPr/>
        </p:nvGrpSpPr>
        <p:grpSpPr>
          <a:xfrm>
            <a:off x="11107911" y="5310758"/>
            <a:ext cx="360000" cy="412792"/>
            <a:chOff x="6495793" y="1280857"/>
            <a:chExt cx="360000" cy="412792"/>
          </a:xfrm>
        </p:grpSpPr>
        <p:cxnSp>
          <p:nvCxnSpPr>
            <p:cNvPr id="264" name="Lige forbindelse 263">
              <a:extLst>
                <a:ext uri="{FF2B5EF4-FFF2-40B4-BE49-F238E27FC236}">
                  <a16:creationId xmlns:a16="http://schemas.microsoft.com/office/drawing/2014/main" id="{2BC0308A-56E3-9DC5-8547-381E6F3A3F19}"/>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5" name="Gruppe 264">
              <a:extLst>
                <a:ext uri="{FF2B5EF4-FFF2-40B4-BE49-F238E27FC236}">
                  <a16:creationId xmlns:a16="http://schemas.microsoft.com/office/drawing/2014/main" id="{12D6DFCC-D5A5-13C5-CAFE-4E899877FED1}"/>
                </a:ext>
              </a:extLst>
            </p:cNvPr>
            <p:cNvGrpSpPr/>
            <p:nvPr/>
          </p:nvGrpSpPr>
          <p:grpSpPr>
            <a:xfrm>
              <a:off x="6495793" y="1380027"/>
              <a:ext cx="360000" cy="180000"/>
              <a:chOff x="7768069" y="1535457"/>
              <a:chExt cx="384048" cy="328527"/>
            </a:xfrm>
          </p:grpSpPr>
          <p:sp>
            <p:nvSpPr>
              <p:cNvPr id="266" name="Ellipse 265">
                <a:extLst>
                  <a:ext uri="{FF2B5EF4-FFF2-40B4-BE49-F238E27FC236}">
                    <a16:creationId xmlns:a16="http://schemas.microsoft.com/office/drawing/2014/main" id="{41DBD3B1-75EB-7F1A-8A1F-FA94E8591C4F}"/>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67" name="TextBox 25">
                <a:extLst>
                  <a:ext uri="{FF2B5EF4-FFF2-40B4-BE49-F238E27FC236}">
                    <a16:creationId xmlns:a16="http://schemas.microsoft.com/office/drawing/2014/main" id="{AD45519B-A05D-6A57-4F76-6E063997DE28}"/>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268" name="Tekstfelt 267">
            <a:extLst>
              <a:ext uri="{FF2B5EF4-FFF2-40B4-BE49-F238E27FC236}">
                <a16:creationId xmlns:a16="http://schemas.microsoft.com/office/drawing/2014/main" id="{6FA7EEEE-64E2-1E6D-2ECF-2B55126BC676}"/>
              </a:ext>
            </a:extLst>
          </p:cNvPr>
          <p:cNvSpPr txBox="1"/>
          <p:nvPr/>
        </p:nvSpPr>
        <p:spPr>
          <a:xfrm>
            <a:off x="10983565" y="6695852"/>
            <a:ext cx="714940"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1 B</a:t>
            </a:r>
          </a:p>
        </p:txBody>
      </p:sp>
      <p:sp>
        <p:nvSpPr>
          <p:cNvPr id="269" name="Tekstfelt 268">
            <a:extLst>
              <a:ext uri="{FF2B5EF4-FFF2-40B4-BE49-F238E27FC236}">
                <a16:creationId xmlns:a16="http://schemas.microsoft.com/office/drawing/2014/main" id="{62DDC62D-FBC4-8862-F83E-2E563B34D280}"/>
              </a:ext>
            </a:extLst>
          </p:cNvPr>
          <p:cNvSpPr txBox="1"/>
          <p:nvPr/>
        </p:nvSpPr>
        <p:spPr>
          <a:xfrm>
            <a:off x="9831653" y="6101266"/>
            <a:ext cx="714940"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4 B</a:t>
            </a:r>
          </a:p>
        </p:txBody>
      </p:sp>
      <p:sp>
        <p:nvSpPr>
          <p:cNvPr id="270" name="Rectangle 45">
            <a:extLst>
              <a:ext uri="{FF2B5EF4-FFF2-40B4-BE49-F238E27FC236}">
                <a16:creationId xmlns:a16="http://schemas.microsoft.com/office/drawing/2014/main" id="{B8690152-4F0C-6CF2-C38D-3DEDF4B2D9CB}"/>
              </a:ext>
            </a:extLst>
          </p:cNvPr>
          <p:cNvSpPr/>
          <p:nvPr/>
        </p:nvSpPr>
        <p:spPr>
          <a:xfrm>
            <a:off x="10852473" y="6326899"/>
            <a:ext cx="97536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F22</a:t>
            </a:r>
          </a:p>
        </p:txBody>
      </p:sp>
      <p:sp>
        <p:nvSpPr>
          <p:cNvPr id="271" name="Tekstfelt 270">
            <a:extLst>
              <a:ext uri="{FF2B5EF4-FFF2-40B4-BE49-F238E27FC236}">
                <a16:creationId xmlns:a16="http://schemas.microsoft.com/office/drawing/2014/main" id="{790B4375-F701-1F25-A354-8B316FBB1480}"/>
              </a:ext>
            </a:extLst>
          </p:cNvPr>
          <p:cNvSpPr txBox="1"/>
          <p:nvPr/>
        </p:nvSpPr>
        <p:spPr>
          <a:xfrm>
            <a:off x="11110182" y="6040654"/>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cxnSp>
        <p:nvCxnSpPr>
          <p:cNvPr id="272" name="Lige forbindelse 271">
            <a:extLst>
              <a:ext uri="{FF2B5EF4-FFF2-40B4-BE49-F238E27FC236}">
                <a16:creationId xmlns:a16="http://schemas.microsoft.com/office/drawing/2014/main" id="{657104D8-8C35-465B-6A01-A63F90F68117}"/>
              </a:ext>
            </a:extLst>
          </p:cNvPr>
          <p:cNvCxnSpPr>
            <a:cxnSpLocks/>
            <a:stCxn id="221" idx="2"/>
            <a:endCxn id="257" idx="0"/>
          </p:cNvCxnSpPr>
          <p:nvPr/>
        </p:nvCxnSpPr>
        <p:spPr>
          <a:xfrm>
            <a:off x="10779780" y="4731611"/>
            <a:ext cx="8876" cy="1869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5" name="Rectangle 45">
            <a:extLst>
              <a:ext uri="{FF2B5EF4-FFF2-40B4-BE49-F238E27FC236}">
                <a16:creationId xmlns:a16="http://schemas.microsoft.com/office/drawing/2014/main" id="{09D2E88F-F79A-7088-8797-448CE2D10DC2}"/>
              </a:ext>
            </a:extLst>
          </p:cNvPr>
          <p:cNvSpPr/>
          <p:nvPr/>
        </p:nvSpPr>
        <p:spPr>
          <a:xfrm>
            <a:off x="6543836" y="3603395"/>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F21</a:t>
            </a:r>
          </a:p>
        </p:txBody>
      </p:sp>
      <p:sp>
        <p:nvSpPr>
          <p:cNvPr id="276" name="Tekstfelt 275">
            <a:extLst>
              <a:ext uri="{FF2B5EF4-FFF2-40B4-BE49-F238E27FC236}">
                <a16:creationId xmlns:a16="http://schemas.microsoft.com/office/drawing/2014/main" id="{EEF6B01E-F532-302E-8CB5-BFEE123F0E54}"/>
              </a:ext>
            </a:extLst>
          </p:cNvPr>
          <p:cNvSpPr txBox="1"/>
          <p:nvPr/>
        </p:nvSpPr>
        <p:spPr>
          <a:xfrm>
            <a:off x="6799867" y="3321571"/>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grpSp>
        <p:nvGrpSpPr>
          <p:cNvPr id="277" name="Gruppe 276">
            <a:extLst>
              <a:ext uri="{FF2B5EF4-FFF2-40B4-BE49-F238E27FC236}">
                <a16:creationId xmlns:a16="http://schemas.microsoft.com/office/drawing/2014/main" id="{70695A94-C2AC-8FA2-9F3A-E2E3FA2F224B}"/>
              </a:ext>
            </a:extLst>
          </p:cNvPr>
          <p:cNvGrpSpPr/>
          <p:nvPr/>
        </p:nvGrpSpPr>
        <p:grpSpPr>
          <a:xfrm>
            <a:off x="6850806" y="2558190"/>
            <a:ext cx="360000" cy="454070"/>
            <a:chOff x="5355084" y="1269743"/>
            <a:chExt cx="360000" cy="454070"/>
          </a:xfrm>
        </p:grpSpPr>
        <p:cxnSp>
          <p:nvCxnSpPr>
            <p:cNvPr id="278" name="Lige forbindelse 277">
              <a:extLst>
                <a:ext uri="{FF2B5EF4-FFF2-40B4-BE49-F238E27FC236}">
                  <a16:creationId xmlns:a16="http://schemas.microsoft.com/office/drawing/2014/main" id="{AB37A865-40B6-E1B5-93DA-F8EEB17B474E}"/>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9" name="Gruppe 278">
              <a:extLst>
                <a:ext uri="{FF2B5EF4-FFF2-40B4-BE49-F238E27FC236}">
                  <a16:creationId xmlns:a16="http://schemas.microsoft.com/office/drawing/2014/main" id="{1C250446-D1AC-D6C5-B41D-83985EBB6D80}"/>
                </a:ext>
              </a:extLst>
            </p:cNvPr>
            <p:cNvGrpSpPr/>
            <p:nvPr/>
          </p:nvGrpSpPr>
          <p:grpSpPr>
            <a:xfrm>
              <a:off x="5355084" y="1380027"/>
              <a:ext cx="360000" cy="180000"/>
              <a:chOff x="7101605" y="1231132"/>
              <a:chExt cx="384048" cy="328527"/>
            </a:xfrm>
          </p:grpSpPr>
          <p:sp>
            <p:nvSpPr>
              <p:cNvPr id="280" name="Ellipse 279">
                <a:extLst>
                  <a:ext uri="{FF2B5EF4-FFF2-40B4-BE49-F238E27FC236}">
                    <a16:creationId xmlns:a16="http://schemas.microsoft.com/office/drawing/2014/main" id="{3921F9D3-134A-3926-BE11-10679669F4C9}"/>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81" name="TextBox 24">
                <a:extLst>
                  <a:ext uri="{FF2B5EF4-FFF2-40B4-BE49-F238E27FC236}">
                    <a16:creationId xmlns:a16="http://schemas.microsoft.com/office/drawing/2014/main" id="{5491A7AC-7621-987B-ED11-BB3B80C1926B}"/>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sp>
        <p:nvSpPr>
          <p:cNvPr id="282" name="Rectangle 10">
            <a:extLst>
              <a:ext uri="{FF2B5EF4-FFF2-40B4-BE49-F238E27FC236}">
                <a16:creationId xmlns:a16="http://schemas.microsoft.com/office/drawing/2014/main" id="{858A0047-E61A-DDBD-4EDF-4DC73957D60C}"/>
              </a:ext>
            </a:extLst>
          </p:cNvPr>
          <p:cNvSpPr/>
          <p:nvPr/>
        </p:nvSpPr>
        <p:spPr>
          <a:xfrm>
            <a:off x="6683681" y="2285382"/>
            <a:ext cx="5040000" cy="252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jeg</a:t>
            </a:r>
            <a:r>
              <a:rPr lang="da-DK" sz="1100" noProof="0">
                <a:solidFill>
                  <a:srgbClr val="14143C"/>
                </a:solidFill>
              </a:rPr>
              <a:t> alle house- og PLACI-oplysninger, når der skal indsendes PLACI?</a:t>
            </a:r>
          </a:p>
        </p:txBody>
      </p:sp>
      <p:grpSp>
        <p:nvGrpSpPr>
          <p:cNvPr id="283" name="Gruppe 282">
            <a:extLst>
              <a:ext uri="{FF2B5EF4-FFF2-40B4-BE49-F238E27FC236}">
                <a16:creationId xmlns:a16="http://schemas.microsoft.com/office/drawing/2014/main" id="{EBC2F4C6-9337-8D6A-EBE9-E2BD61177641}"/>
              </a:ext>
            </a:extLst>
          </p:cNvPr>
          <p:cNvGrpSpPr/>
          <p:nvPr/>
        </p:nvGrpSpPr>
        <p:grpSpPr>
          <a:xfrm>
            <a:off x="9618698" y="2579844"/>
            <a:ext cx="360000" cy="412792"/>
            <a:chOff x="6495793" y="1280857"/>
            <a:chExt cx="360000" cy="412792"/>
          </a:xfrm>
        </p:grpSpPr>
        <p:cxnSp>
          <p:nvCxnSpPr>
            <p:cNvPr id="284" name="Lige forbindelse 283">
              <a:extLst>
                <a:ext uri="{FF2B5EF4-FFF2-40B4-BE49-F238E27FC236}">
                  <a16:creationId xmlns:a16="http://schemas.microsoft.com/office/drawing/2014/main" id="{18647972-FC9A-E678-787D-5BDF55824C50}"/>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5" name="Gruppe 284">
              <a:extLst>
                <a:ext uri="{FF2B5EF4-FFF2-40B4-BE49-F238E27FC236}">
                  <a16:creationId xmlns:a16="http://schemas.microsoft.com/office/drawing/2014/main" id="{13CEEDEA-A5A1-100A-B131-FAD2C59AF509}"/>
                </a:ext>
              </a:extLst>
            </p:cNvPr>
            <p:cNvGrpSpPr/>
            <p:nvPr/>
          </p:nvGrpSpPr>
          <p:grpSpPr>
            <a:xfrm>
              <a:off x="6495793" y="1380027"/>
              <a:ext cx="360000" cy="180000"/>
              <a:chOff x="7768069" y="1535457"/>
              <a:chExt cx="384048" cy="328527"/>
            </a:xfrm>
          </p:grpSpPr>
          <p:sp>
            <p:nvSpPr>
              <p:cNvPr id="286" name="Ellipse 285">
                <a:extLst>
                  <a:ext uri="{FF2B5EF4-FFF2-40B4-BE49-F238E27FC236}">
                    <a16:creationId xmlns:a16="http://schemas.microsoft.com/office/drawing/2014/main" id="{5AE00AF3-CDAE-7593-D43C-C2B4347597B0}"/>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87" name="TextBox 25">
                <a:extLst>
                  <a:ext uri="{FF2B5EF4-FFF2-40B4-BE49-F238E27FC236}">
                    <a16:creationId xmlns:a16="http://schemas.microsoft.com/office/drawing/2014/main" id="{E8164639-3C53-66F2-45C1-ADFAEC5DA58C}"/>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223" name="Rectangle 45">
            <a:extLst>
              <a:ext uri="{FF2B5EF4-FFF2-40B4-BE49-F238E27FC236}">
                <a16:creationId xmlns:a16="http://schemas.microsoft.com/office/drawing/2014/main" id="{20CD9E59-FDBD-A766-10F7-620B1CFA1614}"/>
              </a:ext>
            </a:extLst>
          </p:cNvPr>
          <p:cNvSpPr/>
          <p:nvPr/>
        </p:nvSpPr>
        <p:spPr>
          <a:xfrm>
            <a:off x="8019092" y="3688285"/>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F24</a:t>
            </a:r>
          </a:p>
        </p:txBody>
      </p:sp>
      <p:sp>
        <p:nvSpPr>
          <p:cNvPr id="72" name="Rectangle 45">
            <a:extLst>
              <a:ext uri="{FF2B5EF4-FFF2-40B4-BE49-F238E27FC236}">
                <a16:creationId xmlns:a16="http://schemas.microsoft.com/office/drawing/2014/main" id="{5B56354B-C78E-E2C4-2528-171A1276B369}"/>
              </a:ext>
            </a:extLst>
          </p:cNvPr>
          <p:cNvSpPr/>
          <p:nvPr/>
        </p:nvSpPr>
        <p:spPr>
          <a:xfrm>
            <a:off x="6554722" y="2973780"/>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F26</a:t>
            </a:r>
          </a:p>
        </p:txBody>
      </p:sp>
      <p:sp>
        <p:nvSpPr>
          <p:cNvPr id="44" name="Rectangle 45">
            <a:extLst>
              <a:ext uri="{FF2B5EF4-FFF2-40B4-BE49-F238E27FC236}">
                <a16:creationId xmlns:a16="http://schemas.microsoft.com/office/drawing/2014/main" id="{096B2E42-5FBE-F465-C803-B9BC1344C73C}"/>
              </a:ext>
            </a:extLst>
          </p:cNvPr>
          <p:cNvSpPr/>
          <p:nvPr/>
        </p:nvSpPr>
        <p:spPr>
          <a:xfrm>
            <a:off x="2656963" y="3171689"/>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F23</a:t>
            </a:r>
          </a:p>
        </p:txBody>
      </p:sp>
      <p:sp>
        <p:nvSpPr>
          <p:cNvPr id="22" name="Rectangle 11">
            <a:extLst>
              <a:ext uri="{FF2B5EF4-FFF2-40B4-BE49-F238E27FC236}">
                <a16:creationId xmlns:a16="http://schemas.microsoft.com/office/drawing/2014/main" id="{98B1AAE8-690F-2A92-B333-3E556A18B7A6}"/>
              </a:ext>
            </a:extLst>
          </p:cNvPr>
          <p:cNvSpPr/>
          <p:nvPr/>
        </p:nvSpPr>
        <p:spPr>
          <a:xfrm>
            <a:off x="464857" y="2285382"/>
            <a:ext cx="975360" cy="360000"/>
          </a:xfrm>
          <a:prstGeom prst="rect">
            <a:avLst/>
          </a:prstGeom>
          <a:solidFill>
            <a:srgbClr val="72728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F28</a:t>
            </a:r>
          </a:p>
        </p:txBody>
      </p:sp>
      <p:sp>
        <p:nvSpPr>
          <p:cNvPr id="45" name="Rectangle 45">
            <a:extLst>
              <a:ext uri="{FF2B5EF4-FFF2-40B4-BE49-F238E27FC236}">
                <a16:creationId xmlns:a16="http://schemas.microsoft.com/office/drawing/2014/main" id="{1284D7AE-3DD4-E716-5540-EE38D0ABCEF9}"/>
              </a:ext>
            </a:extLst>
          </p:cNvPr>
          <p:cNvSpPr/>
          <p:nvPr/>
        </p:nvSpPr>
        <p:spPr>
          <a:xfrm>
            <a:off x="1460445" y="3147680"/>
            <a:ext cx="975360" cy="360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F24</a:t>
            </a:r>
          </a:p>
        </p:txBody>
      </p:sp>
      <p:sp>
        <p:nvSpPr>
          <p:cNvPr id="257" name="Rectangle 10">
            <a:extLst>
              <a:ext uri="{FF2B5EF4-FFF2-40B4-BE49-F238E27FC236}">
                <a16:creationId xmlns:a16="http://schemas.microsoft.com/office/drawing/2014/main" id="{24538011-1D6E-22FB-FB60-B694C9C32304}"/>
              </a:ext>
            </a:extLst>
          </p:cNvPr>
          <p:cNvSpPr/>
          <p:nvPr/>
        </p:nvSpPr>
        <p:spPr>
          <a:xfrm>
            <a:off x="9655472" y="4918511"/>
            <a:ext cx="2266368" cy="4156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Har jeg alle oplysninger, når der skal indsendes komplet ENS?</a:t>
            </a:r>
          </a:p>
        </p:txBody>
      </p:sp>
      <p:sp>
        <p:nvSpPr>
          <p:cNvPr id="290" name="Tekstfelt 289">
            <a:extLst>
              <a:ext uri="{FF2B5EF4-FFF2-40B4-BE49-F238E27FC236}">
                <a16:creationId xmlns:a16="http://schemas.microsoft.com/office/drawing/2014/main" id="{A3056F24-1FA3-8459-3131-4A7A0A0C0061}"/>
              </a:ext>
            </a:extLst>
          </p:cNvPr>
          <p:cNvSpPr txBox="1"/>
          <p:nvPr/>
        </p:nvSpPr>
        <p:spPr>
          <a:xfrm>
            <a:off x="1584504" y="4227956"/>
            <a:ext cx="718145"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6 A</a:t>
            </a:r>
          </a:p>
        </p:txBody>
      </p:sp>
      <p:sp>
        <p:nvSpPr>
          <p:cNvPr id="291" name="Tekstfelt 290">
            <a:extLst>
              <a:ext uri="{FF2B5EF4-FFF2-40B4-BE49-F238E27FC236}">
                <a16:creationId xmlns:a16="http://schemas.microsoft.com/office/drawing/2014/main" id="{602E44CF-7F18-3137-A45D-48A49684E6CB}"/>
              </a:ext>
            </a:extLst>
          </p:cNvPr>
          <p:cNvSpPr txBox="1"/>
          <p:nvPr/>
        </p:nvSpPr>
        <p:spPr>
          <a:xfrm>
            <a:off x="2789282" y="4899144"/>
            <a:ext cx="714940" cy="139462"/>
          </a:xfrm>
          <a:prstGeom prst="rect">
            <a:avLst/>
          </a:prstGeom>
          <a:noFill/>
        </p:spPr>
        <p:txBody>
          <a:bodyPr wrap="none" lIns="0" tIns="0" rIns="0" bIns="0" rtlCol="0">
            <a:spAutoFit/>
          </a:bodyPr>
          <a:lstStyle>
            <a:defPPr>
              <a:defRPr lang="en-US"/>
            </a:defPPr>
            <a:lvl1pPr>
              <a:lnSpc>
                <a:spcPct val="111000"/>
              </a:lnSpc>
              <a:defRPr sz="900"/>
            </a:lvl1pPr>
          </a:lstStyle>
          <a:p>
            <a:r>
              <a:rPr lang="da-DK"/>
              <a:t>Scenarie  6 B</a:t>
            </a:r>
          </a:p>
        </p:txBody>
      </p:sp>
      <p:grpSp>
        <p:nvGrpSpPr>
          <p:cNvPr id="293" name="Gruppe 292">
            <a:extLst>
              <a:ext uri="{FF2B5EF4-FFF2-40B4-BE49-F238E27FC236}">
                <a16:creationId xmlns:a16="http://schemas.microsoft.com/office/drawing/2014/main" id="{FA256036-F14A-CEDB-7039-4F11BCE4E46A}"/>
              </a:ext>
            </a:extLst>
          </p:cNvPr>
          <p:cNvGrpSpPr/>
          <p:nvPr/>
        </p:nvGrpSpPr>
        <p:grpSpPr>
          <a:xfrm>
            <a:off x="4634776" y="4528865"/>
            <a:ext cx="1783578" cy="2130803"/>
            <a:chOff x="575527" y="4690992"/>
            <a:chExt cx="1783578" cy="2130803"/>
          </a:xfrm>
        </p:grpSpPr>
        <p:sp>
          <p:nvSpPr>
            <p:cNvPr id="39" name="Rectangle 45">
              <a:extLst>
                <a:ext uri="{FF2B5EF4-FFF2-40B4-BE49-F238E27FC236}">
                  <a16:creationId xmlns:a16="http://schemas.microsoft.com/office/drawing/2014/main" id="{20626A00-34E0-F1F8-65B3-092873993FEF}"/>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F42</a:t>
              </a:r>
            </a:p>
          </p:txBody>
        </p:sp>
        <p:sp>
          <p:nvSpPr>
            <p:cNvPr id="61" name="Tekstfelt 60">
              <a:extLst>
                <a:ext uri="{FF2B5EF4-FFF2-40B4-BE49-F238E27FC236}">
                  <a16:creationId xmlns:a16="http://schemas.microsoft.com/office/drawing/2014/main" id="{2393E3D6-6C4B-A7C1-CB23-2E1478CB1337}"/>
                </a:ext>
              </a:extLst>
            </p:cNvPr>
            <p:cNvSpPr txBox="1"/>
            <p:nvPr/>
          </p:nvSpPr>
          <p:spPr>
            <a:xfrm>
              <a:off x="1245362" y="606257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120" name="Rectangle 45">
              <a:extLst>
                <a:ext uri="{FF2B5EF4-FFF2-40B4-BE49-F238E27FC236}">
                  <a16:creationId xmlns:a16="http://schemas.microsoft.com/office/drawing/2014/main" id="{D2D9C61A-103E-BA81-C409-222E2E6762DB}"/>
                </a:ext>
              </a:extLst>
            </p:cNvPr>
            <p:cNvSpPr/>
            <p:nvPr/>
          </p:nvSpPr>
          <p:spPr>
            <a:xfrm>
              <a:off x="970214" y="5090965"/>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F43</a:t>
              </a:r>
            </a:p>
          </p:txBody>
        </p:sp>
        <p:sp>
          <p:nvSpPr>
            <p:cNvPr id="121" name="Rectangle 45">
              <a:extLst>
                <a:ext uri="{FF2B5EF4-FFF2-40B4-BE49-F238E27FC236}">
                  <a16:creationId xmlns:a16="http://schemas.microsoft.com/office/drawing/2014/main" id="{017A250B-6558-4CB8-47D5-3A8AA81A50DF}"/>
                </a:ext>
              </a:extLst>
            </p:cNvPr>
            <p:cNvSpPr/>
            <p:nvPr/>
          </p:nvSpPr>
          <p:spPr>
            <a:xfrm>
              <a:off x="970214" y="5728510"/>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F44</a:t>
              </a:r>
            </a:p>
          </p:txBody>
        </p:sp>
        <p:sp>
          <p:nvSpPr>
            <p:cNvPr id="122" name="Tekstfelt 121">
              <a:extLst>
                <a:ext uri="{FF2B5EF4-FFF2-40B4-BE49-F238E27FC236}">
                  <a16:creationId xmlns:a16="http://schemas.microsoft.com/office/drawing/2014/main" id="{8F1EC39E-93F7-DA1D-6727-667C2664D013}"/>
                </a:ext>
              </a:extLst>
            </p:cNvPr>
            <p:cNvSpPr txBox="1"/>
            <p:nvPr/>
          </p:nvSpPr>
          <p:spPr>
            <a:xfrm>
              <a:off x="1227925" y="543446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250" name="Tekstfelt 249">
              <a:extLst>
                <a:ext uri="{FF2B5EF4-FFF2-40B4-BE49-F238E27FC236}">
                  <a16:creationId xmlns:a16="http://schemas.microsoft.com/office/drawing/2014/main" id="{D41BB0FE-43FD-9853-5B0D-671C050F0C69}"/>
                </a:ext>
              </a:extLst>
            </p:cNvPr>
            <p:cNvSpPr txBox="1"/>
            <p:nvPr/>
          </p:nvSpPr>
          <p:spPr>
            <a:xfrm>
              <a:off x="749541" y="4780451"/>
              <a:ext cx="1477970" cy="216854"/>
            </a:xfrm>
            <a:prstGeom prst="rect">
              <a:avLst/>
            </a:prstGeom>
            <a:noFill/>
            <a:ln>
              <a:noFill/>
            </a:ln>
          </p:spPr>
          <p:txBody>
            <a:bodyPr wrap="none" lIns="0" tIns="0" rIns="0" bIns="0" rtlCol="0">
              <a:spAutoFit/>
            </a:bodyPr>
            <a:lstStyle/>
            <a:p>
              <a:pPr algn="ctr">
                <a:lnSpc>
                  <a:spcPct val="111000"/>
                </a:lnSpc>
              </a:pPr>
              <a:r>
                <a:rPr lang="da-DK" sz="1400" b="1" noProof="0"/>
                <a:t>Postforsendelser</a:t>
              </a:r>
            </a:p>
          </p:txBody>
        </p:sp>
        <p:sp>
          <p:nvSpPr>
            <p:cNvPr id="292" name="Rektangel 291">
              <a:extLst>
                <a:ext uri="{FF2B5EF4-FFF2-40B4-BE49-F238E27FC236}">
                  <a16:creationId xmlns:a16="http://schemas.microsoft.com/office/drawing/2014/main" id="{5B5674ED-A6DA-CEE5-9B6E-2FC62E504469}"/>
                </a:ext>
              </a:extLst>
            </p:cNvPr>
            <p:cNvSpPr/>
            <p:nvPr/>
          </p:nvSpPr>
          <p:spPr>
            <a:xfrm>
              <a:off x="575527" y="4690992"/>
              <a:ext cx="1783578" cy="21308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grpSp>
      <p:grpSp>
        <p:nvGrpSpPr>
          <p:cNvPr id="296" name="Gruppe 295">
            <a:extLst>
              <a:ext uri="{FF2B5EF4-FFF2-40B4-BE49-F238E27FC236}">
                <a16:creationId xmlns:a16="http://schemas.microsoft.com/office/drawing/2014/main" id="{26171280-2CDB-B8A0-5356-D9FFFCEE4AFA}"/>
              </a:ext>
            </a:extLst>
          </p:cNvPr>
          <p:cNvGrpSpPr/>
          <p:nvPr/>
        </p:nvGrpSpPr>
        <p:grpSpPr>
          <a:xfrm>
            <a:off x="100028" y="4514663"/>
            <a:ext cx="2283875" cy="1611499"/>
            <a:chOff x="829710" y="5113968"/>
            <a:chExt cx="2283875" cy="1611499"/>
          </a:xfrm>
        </p:grpSpPr>
        <p:grpSp>
          <p:nvGrpSpPr>
            <p:cNvPr id="128" name="Gruppe 127">
              <a:extLst>
                <a:ext uri="{FF2B5EF4-FFF2-40B4-BE49-F238E27FC236}">
                  <a16:creationId xmlns:a16="http://schemas.microsoft.com/office/drawing/2014/main" id="{4DF7B5C0-AEBE-BC56-F01F-B2BDF4007581}"/>
                </a:ext>
              </a:extLst>
            </p:cNvPr>
            <p:cNvGrpSpPr/>
            <p:nvPr/>
          </p:nvGrpSpPr>
          <p:grpSpPr>
            <a:xfrm>
              <a:off x="829710" y="5113968"/>
              <a:ext cx="2283875" cy="1329893"/>
              <a:chOff x="-1108994" y="2019372"/>
              <a:chExt cx="2283875" cy="1329893"/>
            </a:xfrm>
          </p:grpSpPr>
          <p:grpSp>
            <p:nvGrpSpPr>
              <p:cNvPr id="108" name="Gruppe 107">
                <a:extLst>
                  <a:ext uri="{FF2B5EF4-FFF2-40B4-BE49-F238E27FC236}">
                    <a16:creationId xmlns:a16="http://schemas.microsoft.com/office/drawing/2014/main" id="{C6958FFC-33F7-1BA5-CE03-39C1186AD49B}"/>
                  </a:ext>
                </a:extLst>
              </p:cNvPr>
              <p:cNvGrpSpPr/>
              <p:nvPr/>
            </p:nvGrpSpPr>
            <p:grpSpPr>
              <a:xfrm>
                <a:off x="-1108994" y="2019372"/>
                <a:ext cx="2283875" cy="1296041"/>
                <a:chOff x="4433322" y="5285907"/>
                <a:chExt cx="2283875" cy="1296041"/>
              </a:xfrm>
            </p:grpSpPr>
            <p:sp>
              <p:nvSpPr>
                <p:cNvPr id="80" name="Rectangle 64">
                  <a:extLst>
                    <a:ext uri="{FF2B5EF4-FFF2-40B4-BE49-F238E27FC236}">
                      <a16:creationId xmlns:a16="http://schemas.microsoft.com/office/drawing/2014/main" id="{0848097B-4365-4F4F-DDD3-17C7E053CC2F}"/>
                    </a:ext>
                  </a:extLst>
                </p:cNvPr>
                <p:cNvSpPr/>
                <p:nvPr/>
              </p:nvSpPr>
              <p:spPr>
                <a:xfrm>
                  <a:off x="4537014" y="5565100"/>
                  <a:ext cx="18000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1" name="Rectangle 64">
                  <a:extLst>
                    <a:ext uri="{FF2B5EF4-FFF2-40B4-BE49-F238E27FC236}">
                      <a16:creationId xmlns:a16="http://schemas.microsoft.com/office/drawing/2014/main" id="{2813D5B2-888B-0659-C1B7-E97147678CA6}"/>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noProof="0">
                      <a:solidFill>
                        <a:schemeClr val="tx1"/>
                      </a:solidFill>
                    </a:rPr>
                    <a:t>Transportør</a:t>
                  </a:r>
                </a:p>
              </p:txBody>
            </p:sp>
            <p:sp>
              <p:nvSpPr>
                <p:cNvPr id="82" name="Rectangle 64">
                  <a:extLst>
                    <a:ext uri="{FF2B5EF4-FFF2-40B4-BE49-F238E27FC236}">
                      <a16:creationId xmlns:a16="http://schemas.microsoft.com/office/drawing/2014/main" id="{B77ACC19-6CD9-4CE2-0AC8-D5263E88BE70}"/>
                    </a:ext>
                  </a:extLst>
                </p:cNvPr>
                <p:cNvSpPr/>
                <p:nvPr/>
              </p:nvSpPr>
              <p:spPr>
                <a:xfrm>
                  <a:off x="4537014" y="5822054"/>
                  <a:ext cx="18000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3" name="Rectangle 64">
                  <a:extLst>
                    <a:ext uri="{FF2B5EF4-FFF2-40B4-BE49-F238E27FC236}">
                      <a16:creationId xmlns:a16="http://schemas.microsoft.com/office/drawing/2014/main" id="{607B8610-E4A2-0200-8B17-C86A3E07766F}"/>
                    </a:ext>
                  </a:extLst>
                </p:cNvPr>
                <p:cNvSpPr/>
                <p:nvPr/>
              </p:nvSpPr>
              <p:spPr>
                <a:xfrm>
                  <a:off x="4736793" y="5782193"/>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Speditør</a:t>
                  </a:r>
                  <a:endParaRPr lang="da-DK" sz="900" noProof="0">
                    <a:solidFill>
                      <a:schemeClr val="tx1"/>
                    </a:solidFill>
                  </a:endParaRPr>
                </a:p>
              </p:txBody>
            </p:sp>
            <p:sp>
              <p:nvSpPr>
                <p:cNvPr id="85" name="Rectangle 64">
                  <a:extLst>
                    <a:ext uri="{FF2B5EF4-FFF2-40B4-BE49-F238E27FC236}">
                      <a16:creationId xmlns:a16="http://schemas.microsoft.com/office/drawing/2014/main" id="{F62C526D-93DC-A095-2982-DDBF9D53AAE6}"/>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Transportør indsender </a:t>
                  </a:r>
                  <a:r>
                    <a:rPr lang="da-DK" sz="900" err="1">
                      <a:solidFill>
                        <a:schemeClr val="tx1"/>
                      </a:solidFill>
                    </a:rPr>
                    <a:t>pre</a:t>
                  </a:r>
                  <a:r>
                    <a:rPr lang="da-DK" sz="900">
                      <a:solidFill>
                        <a:schemeClr val="tx1"/>
                      </a:solidFill>
                    </a:rPr>
                    <a:t>-load</a:t>
                  </a:r>
                </a:p>
              </p:txBody>
            </p:sp>
            <p:sp>
              <p:nvSpPr>
                <p:cNvPr id="86" name="Rectangle 64">
                  <a:extLst>
                    <a:ext uri="{FF2B5EF4-FFF2-40B4-BE49-F238E27FC236}">
                      <a16:creationId xmlns:a16="http://schemas.microsoft.com/office/drawing/2014/main" id="{5CB2615D-C064-7E28-305D-9EA32403B240}"/>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b="1" noProof="0">
                      <a:solidFill>
                        <a:schemeClr val="tx1"/>
                      </a:solidFill>
                    </a:rPr>
                    <a:t>Hvem indsender?</a:t>
                  </a:r>
                </a:p>
              </p:txBody>
            </p:sp>
            <p:sp>
              <p:nvSpPr>
                <p:cNvPr id="87" name="Rectangle 64">
                  <a:extLst>
                    <a:ext uri="{FF2B5EF4-FFF2-40B4-BE49-F238E27FC236}">
                      <a16:creationId xmlns:a16="http://schemas.microsoft.com/office/drawing/2014/main" id="{97E53DE9-B545-9639-FA2E-864453A522E5}"/>
                    </a:ext>
                  </a:extLst>
                </p:cNvPr>
                <p:cNvSpPr/>
                <p:nvPr/>
              </p:nvSpPr>
              <p:spPr>
                <a:xfrm>
                  <a:off x="4537014" y="6107287"/>
                  <a:ext cx="180000" cy="180000"/>
                </a:xfrm>
                <a:prstGeom prst="rect">
                  <a:avLst/>
                </a:prstGeom>
                <a:solidFill>
                  <a:srgbClr val="72728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8" name="Rectangle 64">
                  <a:extLst>
                    <a:ext uri="{FF2B5EF4-FFF2-40B4-BE49-F238E27FC236}">
                      <a16:creationId xmlns:a16="http://schemas.microsoft.com/office/drawing/2014/main" id="{6C00E2F7-627C-ECDB-CF78-6A41FB37EDDD}"/>
                    </a:ext>
                  </a:extLst>
                </p:cNvPr>
                <p:cNvSpPr/>
                <p:nvPr/>
              </p:nvSpPr>
              <p:spPr>
                <a:xfrm>
                  <a:off x="4537014" y="6401948"/>
                  <a:ext cx="180000" cy="180000"/>
                </a:xfrm>
                <a:prstGeom prst="rect">
                  <a:avLst/>
                </a:prstGeom>
                <a:solidFill>
                  <a:srgbClr val="14143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grpSp>
          <p:sp>
            <p:nvSpPr>
              <p:cNvPr id="89" name="Rectangle 64">
                <a:extLst>
                  <a:ext uri="{FF2B5EF4-FFF2-40B4-BE49-F238E27FC236}">
                    <a16:creationId xmlns:a16="http://schemas.microsoft.com/office/drawing/2014/main" id="{845CD0E7-DC41-7FF1-9980-7F3678573E18}"/>
                  </a:ext>
                </a:extLst>
              </p:cNvPr>
              <p:cNvSpPr/>
              <p:nvPr/>
            </p:nvSpPr>
            <p:spPr>
              <a:xfrm>
                <a:off x="-805523" y="3097265"/>
                <a:ext cx="169661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Speditør indsender </a:t>
                </a:r>
                <a:r>
                  <a:rPr lang="da-DK" sz="900" err="1">
                    <a:solidFill>
                      <a:schemeClr val="tx1"/>
                    </a:solidFill>
                  </a:rPr>
                  <a:t>pre</a:t>
                </a:r>
                <a:r>
                  <a:rPr lang="da-DK" sz="900">
                    <a:solidFill>
                      <a:schemeClr val="tx1"/>
                    </a:solidFill>
                  </a:rPr>
                  <a:t>-load</a:t>
                </a:r>
              </a:p>
            </p:txBody>
          </p:sp>
        </p:grpSp>
        <p:sp>
          <p:nvSpPr>
            <p:cNvPr id="294" name="Rectangle 64">
              <a:extLst>
                <a:ext uri="{FF2B5EF4-FFF2-40B4-BE49-F238E27FC236}">
                  <a16:creationId xmlns:a16="http://schemas.microsoft.com/office/drawing/2014/main" id="{443A9662-40E3-52C7-50A8-C7602B5BA9F8}"/>
                </a:ext>
              </a:extLst>
            </p:cNvPr>
            <p:cNvSpPr/>
            <p:nvPr/>
          </p:nvSpPr>
          <p:spPr>
            <a:xfrm>
              <a:off x="933402" y="6508636"/>
              <a:ext cx="180000" cy="180000"/>
            </a:xfrm>
            <a:prstGeom prst="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295" name="Rectangle 64">
              <a:extLst>
                <a:ext uri="{FF2B5EF4-FFF2-40B4-BE49-F238E27FC236}">
                  <a16:creationId xmlns:a16="http://schemas.microsoft.com/office/drawing/2014/main" id="{626D7D8D-52B4-94D4-22C1-6093AAC1D19F}"/>
                </a:ext>
              </a:extLst>
            </p:cNvPr>
            <p:cNvSpPr/>
            <p:nvPr/>
          </p:nvSpPr>
          <p:spPr>
            <a:xfrm>
              <a:off x="1133181" y="6473466"/>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Postvirksomhed</a:t>
              </a:r>
              <a:endParaRPr lang="da-DK" sz="900" noProof="0">
                <a:solidFill>
                  <a:schemeClr val="tx1"/>
                </a:solidFill>
              </a:endParaRPr>
            </a:p>
          </p:txBody>
        </p:sp>
      </p:grpSp>
      <p:sp>
        <p:nvSpPr>
          <p:cNvPr id="255" name="Rectangle 45">
            <a:extLst>
              <a:ext uri="{FF2B5EF4-FFF2-40B4-BE49-F238E27FC236}">
                <a16:creationId xmlns:a16="http://schemas.microsoft.com/office/drawing/2014/main" id="{C60FC17C-ADB3-07B0-A120-E9B4EEC05A73}"/>
              </a:ext>
            </a:extLst>
          </p:cNvPr>
          <p:cNvSpPr/>
          <p:nvPr/>
        </p:nvSpPr>
        <p:spPr>
          <a:xfrm>
            <a:off x="9710618" y="5727015"/>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F27</a:t>
            </a:r>
          </a:p>
        </p:txBody>
      </p:sp>
      <p:pic>
        <p:nvPicPr>
          <p:cNvPr id="3" name="Billede 2" descr="Et billede, der indeholder skærmbillede, Grafik, design&#10;&#10;Automatisk genereret beskrivelse">
            <a:extLst>
              <a:ext uri="{FF2B5EF4-FFF2-40B4-BE49-F238E27FC236}">
                <a16:creationId xmlns:a16="http://schemas.microsoft.com/office/drawing/2014/main" id="{336CF905-95B3-A062-26FA-BE265879E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5995" y="-187881"/>
            <a:ext cx="958320" cy="958320"/>
          </a:xfrm>
          <a:prstGeom prst="rect">
            <a:avLst/>
          </a:prstGeom>
        </p:spPr>
      </p:pic>
      <p:sp>
        <p:nvSpPr>
          <p:cNvPr id="6" name="Slide Number Placeholder 4">
            <a:extLst>
              <a:ext uri="{FF2B5EF4-FFF2-40B4-BE49-F238E27FC236}">
                <a16:creationId xmlns:a16="http://schemas.microsoft.com/office/drawing/2014/main" id="{3744FF5B-3DC3-A2E0-5F7D-2A13F3906641}"/>
              </a:ext>
            </a:extLst>
          </p:cNvPr>
          <p:cNvSpPr txBox="1">
            <a:spLocks/>
          </p:cNvSpPr>
          <p:nvPr/>
        </p:nvSpPr>
        <p:spPr>
          <a:xfrm>
            <a:off x="10571939"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13</a:t>
            </a:fld>
            <a:endParaRPr lang="da-DK">
              <a:solidFill>
                <a:srgbClr val="14143C"/>
              </a:solidFill>
              <a:latin typeface="Arial"/>
            </a:endParaRPr>
          </a:p>
        </p:txBody>
      </p:sp>
      <p:sp>
        <p:nvSpPr>
          <p:cNvPr id="5" name="Rectangle 64">
            <a:extLst>
              <a:ext uri="{FF2B5EF4-FFF2-40B4-BE49-F238E27FC236}">
                <a16:creationId xmlns:a16="http://schemas.microsoft.com/office/drawing/2014/main" id="{E52BC031-8AC7-5763-773A-A7714256257E}"/>
              </a:ext>
            </a:extLst>
          </p:cNvPr>
          <p:cNvSpPr/>
          <p:nvPr/>
        </p:nvSpPr>
        <p:spPr>
          <a:xfrm>
            <a:off x="1098893" y="6404654"/>
            <a:ext cx="3411266" cy="35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Scenarienumrene henviser til de scenarier, der er beskrevet på slide 7, ”Kombinationer af F-beskeder ved flytransport”.</a:t>
            </a:r>
          </a:p>
        </p:txBody>
      </p:sp>
    </p:spTree>
    <p:extLst>
      <p:ext uri="{BB962C8B-B14F-4D97-AF65-F5344CB8AC3E}">
        <p14:creationId xmlns:p14="http://schemas.microsoft.com/office/powerpoint/2010/main" val="245725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p:txBody>
          <a:bodyPr>
            <a:normAutofit fontScale="90000"/>
          </a:bodyPr>
          <a:lstStyle/>
          <a:p>
            <a:r>
              <a:rPr lang="da-DK"/>
              <a:t>Hvordan vælger jeg F- beskedtyper for søfragt?</a:t>
            </a:r>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p:txBody>
          <a:bodyPr/>
          <a:lstStyle/>
          <a:p>
            <a:pPr>
              <a:lnSpc>
                <a:spcPct val="100000"/>
              </a:lnSpc>
              <a:spcAft>
                <a:spcPts val="600"/>
              </a:spcAft>
            </a:pPr>
            <a:r>
              <a:rPr lang="da-DK"/>
              <a:t>Er du transportør, speditør, køber/sælger eller flere af delene?</a:t>
            </a:r>
            <a:br>
              <a:rPr lang="da-DK"/>
            </a:br>
            <a:endParaRPr lang="da-DK"/>
          </a:p>
          <a:p>
            <a:pPr>
              <a:lnSpc>
                <a:spcPct val="100000"/>
              </a:lnSpc>
              <a:spcAft>
                <a:spcPts val="600"/>
              </a:spcAft>
            </a:pPr>
            <a:r>
              <a:rPr lang="da-DK"/>
              <a:t>Hvilken transportform benytter du?</a:t>
            </a:r>
            <a:br>
              <a:rPr lang="da-DK"/>
            </a:br>
            <a:endParaRPr lang="da-DK"/>
          </a:p>
          <a:p>
            <a:pPr>
              <a:lnSpc>
                <a:spcPct val="100000"/>
              </a:lnSpc>
              <a:spcAft>
                <a:spcPts val="600"/>
              </a:spcAft>
            </a:pPr>
            <a:r>
              <a:rPr lang="da-DK"/>
              <a:t>Hvilke slags transportkontrakter indgår du (direkte, ikke direkte)?</a:t>
            </a:r>
            <a:br>
              <a:rPr lang="da-DK"/>
            </a:br>
            <a:endParaRPr lang="da-DK"/>
          </a:p>
          <a:p>
            <a:pPr>
              <a:lnSpc>
                <a:spcPct val="100000"/>
              </a:lnSpc>
              <a:spcAft>
                <a:spcPts val="600"/>
              </a:spcAft>
            </a:pPr>
            <a:r>
              <a:rPr lang="da-DK"/>
              <a:t>Hvilke oplysninger ligger du inde med?</a:t>
            </a:r>
            <a:br>
              <a:rPr lang="da-DK"/>
            </a:br>
            <a:endParaRPr lang="da-DK"/>
          </a:p>
          <a:p>
            <a:pPr>
              <a:lnSpc>
                <a:spcPct val="100000"/>
              </a:lnSpc>
              <a:spcAft>
                <a:spcPts val="600"/>
              </a:spcAft>
            </a:pPr>
            <a:r>
              <a:rPr lang="da-DK"/>
              <a:t>Hvilke oplysninger vil du dele eller ikke dele med dine samarbejdspartnere?</a:t>
            </a:r>
            <a:br>
              <a:rPr lang="da-DK"/>
            </a:br>
            <a:endParaRPr lang="da-DK"/>
          </a:p>
          <a:p>
            <a:pPr>
              <a:lnSpc>
                <a:spcPct val="100000"/>
              </a:lnSpc>
              <a:spcAft>
                <a:spcPts val="600"/>
              </a:spcAft>
            </a:pPr>
            <a:r>
              <a:rPr lang="da-DK"/>
              <a:t>Hvornår er oplysningerne tilgængelige for dig?</a:t>
            </a:r>
          </a:p>
        </p:txBody>
      </p:sp>
      <p:sp>
        <p:nvSpPr>
          <p:cNvPr id="14" name="Rectangle 13">
            <a:extLst>
              <a:ext uri="{FF2B5EF4-FFF2-40B4-BE49-F238E27FC236}">
                <a16:creationId xmlns:a16="http://schemas.microsoft.com/office/drawing/2014/main" id="{B652E6C0-1735-111F-2DE3-A33A2365771E}"/>
              </a:ext>
            </a:extLst>
          </p:cNvPr>
          <p:cNvSpPr/>
          <p:nvPr/>
        </p:nvSpPr>
        <p:spPr>
          <a:xfrm>
            <a:off x="7855901" y="3745469"/>
            <a:ext cx="972000" cy="457200"/>
          </a:xfrm>
          <a:prstGeom prst="rect">
            <a:avLst/>
          </a:prstGeom>
          <a:solidFill>
            <a:srgbClr val="FFD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F17</a:t>
            </a:r>
          </a:p>
        </p:txBody>
      </p:sp>
      <p:sp>
        <p:nvSpPr>
          <p:cNvPr id="3" name="Rectangle 64">
            <a:extLst>
              <a:ext uri="{FF2B5EF4-FFF2-40B4-BE49-F238E27FC236}">
                <a16:creationId xmlns:a16="http://schemas.microsoft.com/office/drawing/2014/main" id="{EFB9ACEC-0FB6-C3D8-29FA-436898F8C635}"/>
              </a:ext>
            </a:extLst>
          </p:cNvPr>
          <p:cNvSpPr/>
          <p:nvPr/>
        </p:nvSpPr>
        <p:spPr>
          <a:xfrm>
            <a:off x="7188518" y="591137"/>
            <a:ext cx="3974381" cy="12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noProof="0">
                <a:solidFill>
                  <a:schemeClr val="bg1"/>
                </a:solidFill>
              </a:rPr>
              <a:t>Eksempel på valg af F-beskedtype</a:t>
            </a:r>
          </a:p>
          <a:p>
            <a:r>
              <a:rPr lang="da-DK" b="1">
                <a:solidFill>
                  <a:schemeClr val="bg1"/>
                </a:solidFill>
              </a:rPr>
              <a:t>ved transport ad søvejen</a:t>
            </a:r>
            <a:endParaRPr lang="da-DK" b="1" noProof="0">
              <a:solidFill>
                <a:schemeClr val="bg1"/>
              </a:solidFill>
            </a:endParaRPr>
          </a:p>
        </p:txBody>
      </p:sp>
      <p:sp>
        <p:nvSpPr>
          <p:cNvPr id="9" name="Rectangle 8">
            <a:extLst>
              <a:ext uri="{FF2B5EF4-FFF2-40B4-BE49-F238E27FC236}">
                <a16:creationId xmlns:a16="http://schemas.microsoft.com/office/drawing/2014/main" id="{48C05CC7-AF84-B5F9-BDF9-DCF5E40CF361}"/>
              </a:ext>
            </a:extLst>
          </p:cNvPr>
          <p:cNvSpPr/>
          <p:nvPr/>
        </p:nvSpPr>
        <p:spPr>
          <a:xfrm>
            <a:off x="8243776" y="1173688"/>
            <a:ext cx="1569720" cy="474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Direkte forsendelse?</a:t>
            </a:r>
          </a:p>
        </p:txBody>
      </p:sp>
      <p:sp>
        <p:nvSpPr>
          <p:cNvPr id="48" name="Rectangle 47">
            <a:extLst>
              <a:ext uri="{FF2B5EF4-FFF2-40B4-BE49-F238E27FC236}">
                <a16:creationId xmlns:a16="http://schemas.microsoft.com/office/drawing/2014/main" id="{38A0BFE0-D2C7-5592-1C26-20662DF834AD}"/>
              </a:ext>
            </a:extLst>
          </p:cNvPr>
          <p:cNvSpPr/>
          <p:nvPr/>
        </p:nvSpPr>
        <p:spPr>
          <a:xfrm>
            <a:off x="9782130" y="4757550"/>
            <a:ext cx="972000" cy="4572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F15</a:t>
            </a:r>
          </a:p>
        </p:txBody>
      </p:sp>
      <p:sp>
        <p:nvSpPr>
          <p:cNvPr id="57" name="Rectangle 56">
            <a:extLst>
              <a:ext uri="{FF2B5EF4-FFF2-40B4-BE49-F238E27FC236}">
                <a16:creationId xmlns:a16="http://schemas.microsoft.com/office/drawing/2014/main" id="{6A4F1B31-B86F-0B97-163C-E74C090F2257}"/>
              </a:ext>
            </a:extLst>
          </p:cNvPr>
          <p:cNvSpPr/>
          <p:nvPr/>
        </p:nvSpPr>
        <p:spPr>
          <a:xfrm>
            <a:off x="10980532" y="4757550"/>
            <a:ext cx="972000" cy="4572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F14</a:t>
            </a:r>
          </a:p>
        </p:txBody>
      </p:sp>
      <p:sp>
        <p:nvSpPr>
          <p:cNvPr id="76" name="Rectangle 75">
            <a:extLst>
              <a:ext uri="{FF2B5EF4-FFF2-40B4-BE49-F238E27FC236}">
                <a16:creationId xmlns:a16="http://schemas.microsoft.com/office/drawing/2014/main" id="{58470F2A-6D8B-DB57-43DD-42E857BB8F81}"/>
              </a:ext>
            </a:extLst>
          </p:cNvPr>
          <p:cNvSpPr/>
          <p:nvPr/>
        </p:nvSpPr>
        <p:spPr>
          <a:xfrm>
            <a:off x="10980532" y="5555352"/>
            <a:ext cx="972000" cy="457200"/>
          </a:xfrm>
          <a:prstGeom prst="rect">
            <a:avLst/>
          </a:prstGeom>
          <a:solidFill>
            <a:srgbClr val="FFD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F16</a:t>
            </a:r>
          </a:p>
        </p:txBody>
      </p:sp>
      <p:sp>
        <p:nvSpPr>
          <p:cNvPr id="68" name="Tekstfelt 67">
            <a:extLst>
              <a:ext uri="{FF2B5EF4-FFF2-40B4-BE49-F238E27FC236}">
                <a16:creationId xmlns:a16="http://schemas.microsoft.com/office/drawing/2014/main" id="{595E6002-EF5F-A42F-23EF-B3568F2F5AEA}"/>
              </a:ext>
            </a:extLst>
          </p:cNvPr>
          <p:cNvSpPr txBox="1"/>
          <p:nvPr/>
        </p:nvSpPr>
        <p:spPr>
          <a:xfrm>
            <a:off x="8113612" y="3435987"/>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77" name="Tekstfelt 76">
            <a:extLst>
              <a:ext uri="{FF2B5EF4-FFF2-40B4-BE49-F238E27FC236}">
                <a16:creationId xmlns:a16="http://schemas.microsoft.com/office/drawing/2014/main" id="{50728D68-B1DE-0527-2FCC-484857872CB6}"/>
              </a:ext>
            </a:extLst>
          </p:cNvPr>
          <p:cNvSpPr txBox="1"/>
          <p:nvPr/>
        </p:nvSpPr>
        <p:spPr>
          <a:xfrm>
            <a:off x="11238243" y="5213591"/>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13" name="Rectangle 12">
            <a:extLst>
              <a:ext uri="{FF2B5EF4-FFF2-40B4-BE49-F238E27FC236}">
                <a16:creationId xmlns:a16="http://schemas.microsoft.com/office/drawing/2014/main" id="{274AAC6D-C4E0-510E-E023-9F9ED3A51E17}"/>
              </a:ext>
            </a:extLst>
          </p:cNvPr>
          <p:cNvSpPr/>
          <p:nvPr/>
        </p:nvSpPr>
        <p:spPr>
          <a:xfrm>
            <a:off x="7855901" y="2997972"/>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F13</a:t>
            </a:r>
          </a:p>
        </p:txBody>
      </p:sp>
      <p:sp>
        <p:nvSpPr>
          <p:cNvPr id="46" name="Rectangle 45">
            <a:extLst>
              <a:ext uri="{FF2B5EF4-FFF2-40B4-BE49-F238E27FC236}">
                <a16:creationId xmlns:a16="http://schemas.microsoft.com/office/drawing/2014/main" id="{0902848B-01F1-72CF-3979-913F91D7D264}"/>
              </a:ext>
            </a:extLst>
          </p:cNvPr>
          <p:cNvSpPr/>
          <p:nvPr/>
        </p:nvSpPr>
        <p:spPr>
          <a:xfrm>
            <a:off x="9254220" y="2989681"/>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F11</a:t>
            </a:r>
          </a:p>
        </p:txBody>
      </p:sp>
      <p:sp>
        <p:nvSpPr>
          <p:cNvPr id="12" name="Rectangle 11">
            <a:extLst>
              <a:ext uri="{FF2B5EF4-FFF2-40B4-BE49-F238E27FC236}">
                <a16:creationId xmlns:a16="http://schemas.microsoft.com/office/drawing/2014/main" id="{BE7A5CAB-EA7D-7A51-3FEA-D6D2C49C8E03}"/>
              </a:ext>
            </a:extLst>
          </p:cNvPr>
          <p:cNvSpPr/>
          <p:nvPr/>
        </p:nvSpPr>
        <p:spPr>
          <a:xfrm>
            <a:off x="6667588" y="3006778"/>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F10</a:t>
            </a:r>
          </a:p>
        </p:txBody>
      </p:sp>
      <p:sp>
        <p:nvSpPr>
          <p:cNvPr id="11" name="Rectangle 10">
            <a:extLst>
              <a:ext uri="{FF2B5EF4-FFF2-40B4-BE49-F238E27FC236}">
                <a16:creationId xmlns:a16="http://schemas.microsoft.com/office/drawing/2014/main" id="{075280E3-7250-ACCE-7207-531C11E59158}"/>
              </a:ext>
            </a:extLst>
          </p:cNvPr>
          <p:cNvSpPr/>
          <p:nvPr/>
        </p:nvSpPr>
        <p:spPr>
          <a:xfrm>
            <a:off x="9237739" y="2099894"/>
            <a:ext cx="2178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Har transportøren alle nødvendige oplysninger?</a:t>
            </a:r>
          </a:p>
        </p:txBody>
      </p:sp>
      <p:sp>
        <p:nvSpPr>
          <p:cNvPr id="8" name="Rectangle 7">
            <a:extLst>
              <a:ext uri="{FF2B5EF4-FFF2-40B4-BE49-F238E27FC236}">
                <a16:creationId xmlns:a16="http://schemas.microsoft.com/office/drawing/2014/main" id="{A6464066-D3D2-0827-C406-796E426013CC}"/>
              </a:ext>
            </a:extLst>
          </p:cNvPr>
          <p:cNvSpPr/>
          <p:nvPr/>
        </p:nvSpPr>
        <p:spPr>
          <a:xfrm>
            <a:off x="6641214" y="2101312"/>
            <a:ext cx="21780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transportøren</a:t>
            </a:r>
            <a:r>
              <a:rPr lang="da-DK" sz="1100" noProof="0">
                <a:solidFill>
                  <a:srgbClr val="14143C"/>
                </a:solidFill>
              </a:rPr>
              <a:t> alle nødvendige oplysninger?</a:t>
            </a:r>
          </a:p>
        </p:txBody>
      </p:sp>
      <p:grpSp>
        <p:nvGrpSpPr>
          <p:cNvPr id="36" name="Gruppe 35">
            <a:extLst>
              <a:ext uri="{FF2B5EF4-FFF2-40B4-BE49-F238E27FC236}">
                <a16:creationId xmlns:a16="http://schemas.microsoft.com/office/drawing/2014/main" id="{67582ED8-C8E0-1273-510C-6375AE1940BB}"/>
              </a:ext>
            </a:extLst>
          </p:cNvPr>
          <p:cNvGrpSpPr/>
          <p:nvPr/>
        </p:nvGrpSpPr>
        <p:grpSpPr>
          <a:xfrm>
            <a:off x="7774529" y="4594489"/>
            <a:ext cx="1783578" cy="2130803"/>
            <a:chOff x="575527" y="4690992"/>
            <a:chExt cx="1783578" cy="2130803"/>
          </a:xfrm>
        </p:grpSpPr>
        <p:sp>
          <p:nvSpPr>
            <p:cNvPr id="37" name="Rectangle 45">
              <a:extLst>
                <a:ext uri="{FF2B5EF4-FFF2-40B4-BE49-F238E27FC236}">
                  <a16:creationId xmlns:a16="http://schemas.microsoft.com/office/drawing/2014/main" id="{327E62E2-4020-36C8-CD3D-8A333B90DE0D}"/>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F45</a:t>
              </a:r>
            </a:p>
          </p:txBody>
        </p:sp>
        <p:sp>
          <p:nvSpPr>
            <p:cNvPr id="40" name="Tekstfelt 39">
              <a:extLst>
                <a:ext uri="{FF2B5EF4-FFF2-40B4-BE49-F238E27FC236}">
                  <a16:creationId xmlns:a16="http://schemas.microsoft.com/office/drawing/2014/main" id="{8B3F9DB0-3C58-952A-5B98-12E36CC1B5B8}"/>
                </a:ext>
              </a:extLst>
            </p:cNvPr>
            <p:cNvSpPr txBox="1"/>
            <p:nvPr/>
          </p:nvSpPr>
          <p:spPr>
            <a:xfrm>
              <a:off x="1245362" y="606257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43" name="Rectangle 45">
              <a:extLst>
                <a:ext uri="{FF2B5EF4-FFF2-40B4-BE49-F238E27FC236}">
                  <a16:creationId xmlns:a16="http://schemas.microsoft.com/office/drawing/2014/main" id="{ABA51E3F-1A7F-EB91-830A-2A7B1ACDAEE3}"/>
                </a:ext>
              </a:extLst>
            </p:cNvPr>
            <p:cNvSpPr/>
            <p:nvPr/>
          </p:nvSpPr>
          <p:spPr>
            <a:xfrm>
              <a:off x="970214" y="5090965"/>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F43</a:t>
              </a:r>
            </a:p>
          </p:txBody>
        </p:sp>
        <p:sp>
          <p:nvSpPr>
            <p:cNvPr id="44" name="Rectangle 45">
              <a:extLst>
                <a:ext uri="{FF2B5EF4-FFF2-40B4-BE49-F238E27FC236}">
                  <a16:creationId xmlns:a16="http://schemas.microsoft.com/office/drawing/2014/main" id="{BA287C40-3D65-BE57-EC36-BE6766BCF64C}"/>
                </a:ext>
              </a:extLst>
            </p:cNvPr>
            <p:cNvSpPr/>
            <p:nvPr/>
          </p:nvSpPr>
          <p:spPr>
            <a:xfrm>
              <a:off x="970214" y="5728510"/>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F44</a:t>
              </a:r>
            </a:p>
          </p:txBody>
        </p:sp>
        <p:sp>
          <p:nvSpPr>
            <p:cNvPr id="45" name="Tekstfelt 44">
              <a:extLst>
                <a:ext uri="{FF2B5EF4-FFF2-40B4-BE49-F238E27FC236}">
                  <a16:creationId xmlns:a16="http://schemas.microsoft.com/office/drawing/2014/main" id="{91391388-2982-DD8E-0139-8A186C0123DB}"/>
                </a:ext>
              </a:extLst>
            </p:cNvPr>
            <p:cNvSpPr txBox="1"/>
            <p:nvPr/>
          </p:nvSpPr>
          <p:spPr>
            <a:xfrm>
              <a:off x="1227925" y="543446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49" name="Tekstfelt 48">
              <a:extLst>
                <a:ext uri="{FF2B5EF4-FFF2-40B4-BE49-F238E27FC236}">
                  <a16:creationId xmlns:a16="http://schemas.microsoft.com/office/drawing/2014/main" id="{95EE69BF-199B-CF5F-E443-621136A08DE7}"/>
                </a:ext>
              </a:extLst>
            </p:cNvPr>
            <p:cNvSpPr txBox="1"/>
            <p:nvPr/>
          </p:nvSpPr>
          <p:spPr>
            <a:xfrm>
              <a:off x="749541" y="4780451"/>
              <a:ext cx="1477970" cy="216854"/>
            </a:xfrm>
            <a:prstGeom prst="rect">
              <a:avLst/>
            </a:prstGeom>
            <a:noFill/>
            <a:ln>
              <a:noFill/>
            </a:ln>
          </p:spPr>
          <p:txBody>
            <a:bodyPr wrap="none" lIns="0" tIns="0" rIns="0" bIns="0" rtlCol="0">
              <a:spAutoFit/>
            </a:bodyPr>
            <a:lstStyle/>
            <a:p>
              <a:pPr algn="ctr">
                <a:lnSpc>
                  <a:spcPct val="111000"/>
                </a:lnSpc>
              </a:pPr>
              <a:r>
                <a:rPr lang="da-DK" sz="1400" b="1" noProof="0"/>
                <a:t>Postforsendelser</a:t>
              </a:r>
            </a:p>
          </p:txBody>
        </p:sp>
        <p:sp>
          <p:nvSpPr>
            <p:cNvPr id="50" name="Rektangel 49">
              <a:extLst>
                <a:ext uri="{FF2B5EF4-FFF2-40B4-BE49-F238E27FC236}">
                  <a16:creationId xmlns:a16="http://schemas.microsoft.com/office/drawing/2014/main" id="{293B2A1E-AE97-090E-199B-179BB9FA62B1}"/>
                </a:ext>
              </a:extLst>
            </p:cNvPr>
            <p:cNvSpPr/>
            <p:nvPr/>
          </p:nvSpPr>
          <p:spPr>
            <a:xfrm>
              <a:off x="575527" y="4690992"/>
              <a:ext cx="1783578" cy="21308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grpSp>
      <p:sp>
        <p:nvSpPr>
          <p:cNvPr id="47" name="Rectangle 46">
            <a:extLst>
              <a:ext uri="{FF2B5EF4-FFF2-40B4-BE49-F238E27FC236}">
                <a16:creationId xmlns:a16="http://schemas.microsoft.com/office/drawing/2014/main" id="{0E058770-740B-9F1B-0BC1-0A2DD5EC4B0A}"/>
              </a:ext>
            </a:extLst>
          </p:cNvPr>
          <p:cNvSpPr/>
          <p:nvPr/>
        </p:nvSpPr>
        <p:spPr>
          <a:xfrm>
            <a:off x="10452622" y="2992344"/>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F12</a:t>
            </a:r>
          </a:p>
        </p:txBody>
      </p:sp>
      <p:cxnSp>
        <p:nvCxnSpPr>
          <p:cNvPr id="59" name="Lige forbindelse 58">
            <a:extLst>
              <a:ext uri="{FF2B5EF4-FFF2-40B4-BE49-F238E27FC236}">
                <a16:creationId xmlns:a16="http://schemas.microsoft.com/office/drawing/2014/main" id="{57F29088-C4F8-530A-D1A0-AC6364C1C343}"/>
              </a:ext>
            </a:extLst>
          </p:cNvPr>
          <p:cNvCxnSpPr>
            <a:cxnSpLocks/>
            <a:stCxn id="47" idx="2"/>
            <a:endCxn id="33" idx="0"/>
          </p:cNvCxnSpPr>
          <p:nvPr/>
        </p:nvCxnSpPr>
        <p:spPr>
          <a:xfrm>
            <a:off x="10938622" y="3449544"/>
            <a:ext cx="174" cy="4082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D8647E13-D87E-B12B-FFBB-74EF21804327}"/>
              </a:ext>
            </a:extLst>
          </p:cNvPr>
          <p:cNvSpPr/>
          <p:nvPr/>
        </p:nvSpPr>
        <p:spPr>
          <a:xfrm>
            <a:off x="9740896" y="3857754"/>
            <a:ext cx="23958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s</a:t>
            </a:r>
            <a:r>
              <a:rPr lang="da-DK" sz="1100" noProof="0" err="1">
                <a:solidFill>
                  <a:srgbClr val="14143C"/>
                </a:solidFill>
              </a:rPr>
              <a:t>peditøren</a:t>
            </a:r>
            <a:r>
              <a:rPr lang="da-DK" sz="1100" noProof="0">
                <a:solidFill>
                  <a:srgbClr val="14143C"/>
                </a:solidFill>
              </a:rPr>
              <a:t> alle nødvendige vareforsendelses-oplysninger?</a:t>
            </a:r>
          </a:p>
        </p:txBody>
      </p:sp>
      <p:grpSp>
        <p:nvGrpSpPr>
          <p:cNvPr id="78" name="Gruppe 77">
            <a:extLst>
              <a:ext uri="{FF2B5EF4-FFF2-40B4-BE49-F238E27FC236}">
                <a16:creationId xmlns:a16="http://schemas.microsoft.com/office/drawing/2014/main" id="{533EBCA4-378C-9DA5-DAAC-0035ADF1995C}"/>
              </a:ext>
            </a:extLst>
          </p:cNvPr>
          <p:cNvGrpSpPr/>
          <p:nvPr/>
        </p:nvGrpSpPr>
        <p:grpSpPr>
          <a:xfrm>
            <a:off x="6413537" y="5446816"/>
            <a:ext cx="1715909" cy="1319267"/>
            <a:chOff x="829710" y="5113968"/>
            <a:chExt cx="2283875" cy="1319267"/>
          </a:xfrm>
        </p:grpSpPr>
        <p:grpSp>
          <p:nvGrpSpPr>
            <p:cNvPr id="82" name="Gruppe 81">
              <a:extLst>
                <a:ext uri="{FF2B5EF4-FFF2-40B4-BE49-F238E27FC236}">
                  <a16:creationId xmlns:a16="http://schemas.microsoft.com/office/drawing/2014/main" id="{79DA204C-387F-2042-DABF-0CF3F199378F}"/>
                </a:ext>
              </a:extLst>
            </p:cNvPr>
            <p:cNvGrpSpPr/>
            <p:nvPr/>
          </p:nvGrpSpPr>
          <p:grpSpPr>
            <a:xfrm>
              <a:off x="829710" y="5113968"/>
              <a:ext cx="2283875" cy="1038254"/>
              <a:chOff x="4433322" y="5285907"/>
              <a:chExt cx="2283875" cy="1038254"/>
            </a:xfrm>
          </p:grpSpPr>
          <p:sp>
            <p:nvSpPr>
              <p:cNvPr id="84" name="Rectangle 64">
                <a:extLst>
                  <a:ext uri="{FF2B5EF4-FFF2-40B4-BE49-F238E27FC236}">
                    <a16:creationId xmlns:a16="http://schemas.microsoft.com/office/drawing/2014/main" id="{2CA75043-E0D8-318D-22BF-7AF6EB8FEE6C}"/>
                  </a:ext>
                </a:extLst>
              </p:cNvPr>
              <p:cNvSpPr/>
              <p:nvPr/>
            </p:nvSpPr>
            <p:spPr>
              <a:xfrm>
                <a:off x="4537012" y="5565100"/>
                <a:ext cx="23958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5" name="Rectangle 64">
                <a:extLst>
                  <a:ext uri="{FF2B5EF4-FFF2-40B4-BE49-F238E27FC236}">
                    <a16:creationId xmlns:a16="http://schemas.microsoft.com/office/drawing/2014/main" id="{BE6AB6F4-8F0B-A091-A9C4-FD210B431082}"/>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noProof="0">
                    <a:solidFill>
                      <a:schemeClr val="tx1"/>
                    </a:solidFill>
                  </a:rPr>
                  <a:t>Transportør</a:t>
                </a:r>
              </a:p>
            </p:txBody>
          </p:sp>
          <p:sp>
            <p:nvSpPr>
              <p:cNvPr id="86" name="Rectangle 64">
                <a:extLst>
                  <a:ext uri="{FF2B5EF4-FFF2-40B4-BE49-F238E27FC236}">
                    <a16:creationId xmlns:a16="http://schemas.microsoft.com/office/drawing/2014/main" id="{1B026026-8AC0-26D2-76F5-57804ABB749F}"/>
                  </a:ext>
                </a:extLst>
              </p:cNvPr>
              <p:cNvSpPr/>
              <p:nvPr/>
            </p:nvSpPr>
            <p:spPr>
              <a:xfrm>
                <a:off x="4537012" y="5822054"/>
                <a:ext cx="23958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7" name="Rectangle 64">
                <a:extLst>
                  <a:ext uri="{FF2B5EF4-FFF2-40B4-BE49-F238E27FC236}">
                    <a16:creationId xmlns:a16="http://schemas.microsoft.com/office/drawing/2014/main" id="{2345846B-6C5D-345B-E032-6BF0E5699600}"/>
                  </a:ext>
                </a:extLst>
              </p:cNvPr>
              <p:cNvSpPr/>
              <p:nvPr/>
            </p:nvSpPr>
            <p:spPr>
              <a:xfrm>
                <a:off x="4736793" y="5791620"/>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Speditør</a:t>
                </a:r>
                <a:endParaRPr lang="da-DK" sz="900" noProof="0">
                  <a:solidFill>
                    <a:schemeClr val="tx1"/>
                  </a:solidFill>
                </a:endParaRPr>
              </a:p>
            </p:txBody>
          </p:sp>
          <p:sp>
            <p:nvSpPr>
              <p:cNvPr id="88" name="Rectangle 64">
                <a:extLst>
                  <a:ext uri="{FF2B5EF4-FFF2-40B4-BE49-F238E27FC236}">
                    <a16:creationId xmlns:a16="http://schemas.microsoft.com/office/drawing/2014/main" id="{9CF93611-9B8E-5713-522C-CEDACC531FA4}"/>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Køber/sælger</a:t>
                </a:r>
              </a:p>
            </p:txBody>
          </p:sp>
          <p:sp>
            <p:nvSpPr>
              <p:cNvPr id="89" name="Rectangle 64">
                <a:extLst>
                  <a:ext uri="{FF2B5EF4-FFF2-40B4-BE49-F238E27FC236}">
                    <a16:creationId xmlns:a16="http://schemas.microsoft.com/office/drawing/2014/main" id="{ADEA087E-5239-75EA-9DB2-5728E5D6AC86}"/>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b="1" noProof="0">
                    <a:solidFill>
                      <a:schemeClr val="tx1"/>
                    </a:solidFill>
                  </a:rPr>
                  <a:t>Hvem indsender?</a:t>
                </a:r>
              </a:p>
            </p:txBody>
          </p:sp>
          <p:sp>
            <p:nvSpPr>
              <p:cNvPr id="90" name="Rectangle 64">
                <a:extLst>
                  <a:ext uri="{FF2B5EF4-FFF2-40B4-BE49-F238E27FC236}">
                    <a16:creationId xmlns:a16="http://schemas.microsoft.com/office/drawing/2014/main" id="{3DCD06E4-4A5A-3F8A-EA70-4E7F0F56C60C}"/>
                  </a:ext>
                </a:extLst>
              </p:cNvPr>
              <p:cNvSpPr/>
              <p:nvPr/>
            </p:nvSpPr>
            <p:spPr>
              <a:xfrm>
                <a:off x="4537012" y="6107287"/>
                <a:ext cx="239580" cy="180000"/>
              </a:xfrm>
              <a:prstGeom prst="rect">
                <a:avLst/>
              </a:prstGeom>
              <a:solidFill>
                <a:srgbClr val="FFD6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grpSp>
        <p:sp>
          <p:nvSpPr>
            <p:cNvPr id="80" name="Rectangle 64">
              <a:extLst>
                <a:ext uri="{FF2B5EF4-FFF2-40B4-BE49-F238E27FC236}">
                  <a16:creationId xmlns:a16="http://schemas.microsoft.com/office/drawing/2014/main" id="{22E47157-4C56-412D-40A1-01B25CF9D296}"/>
                </a:ext>
              </a:extLst>
            </p:cNvPr>
            <p:cNvSpPr/>
            <p:nvPr/>
          </p:nvSpPr>
          <p:spPr>
            <a:xfrm>
              <a:off x="933400" y="6216404"/>
              <a:ext cx="23958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1" name="Rectangle 64">
              <a:extLst>
                <a:ext uri="{FF2B5EF4-FFF2-40B4-BE49-F238E27FC236}">
                  <a16:creationId xmlns:a16="http://schemas.microsoft.com/office/drawing/2014/main" id="{8CDBABE5-9E25-3123-96CE-C48EB27DC94A}"/>
                </a:ext>
              </a:extLst>
            </p:cNvPr>
            <p:cNvSpPr/>
            <p:nvPr/>
          </p:nvSpPr>
          <p:spPr>
            <a:xfrm>
              <a:off x="1133181" y="6181234"/>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Postvirksomhed</a:t>
              </a:r>
              <a:endParaRPr lang="da-DK" sz="900" noProof="0">
                <a:solidFill>
                  <a:schemeClr val="tx1"/>
                </a:solidFill>
              </a:endParaRPr>
            </a:p>
          </p:txBody>
        </p:sp>
      </p:grpSp>
      <p:grpSp>
        <p:nvGrpSpPr>
          <p:cNvPr id="92" name="Gruppe 91">
            <a:extLst>
              <a:ext uri="{FF2B5EF4-FFF2-40B4-BE49-F238E27FC236}">
                <a16:creationId xmlns:a16="http://schemas.microsoft.com/office/drawing/2014/main" id="{114C94CD-3683-81E2-7064-A308220FA113}"/>
              </a:ext>
            </a:extLst>
          </p:cNvPr>
          <p:cNvGrpSpPr/>
          <p:nvPr/>
        </p:nvGrpSpPr>
        <p:grpSpPr>
          <a:xfrm>
            <a:off x="8315326" y="1655015"/>
            <a:ext cx="360001" cy="454070"/>
            <a:chOff x="5355103" y="1269743"/>
            <a:chExt cx="360001" cy="454070"/>
          </a:xfrm>
        </p:grpSpPr>
        <p:cxnSp>
          <p:nvCxnSpPr>
            <p:cNvPr id="93" name="Lige forbindelse 92">
              <a:extLst>
                <a:ext uri="{FF2B5EF4-FFF2-40B4-BE49-F238E27FC236}">
                  <a16:creationId xmlns:a16="http://schemas.microsoft.com/office/drawing/2014/main" id="{29332885-7A70-5720-2E3E-E7AA6A4E5A20}"/>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4" name="Gruppe 93">
              <a:extLst>
                <a:ext uri="{FF2B5EF4-FFF2-40B4-BE49-F238E27FC236}">
                  <a16:creationId xmlns:a16="http://schemas.microsoft.com/office/drawing/2014/main" id="{B1E9C4BD-3743-29D5-B767-4FE89F8F26B1}"/>
                </a:ext>
              </a:extLst>
            </p:cNvPr>
            <p:cNvGrpSpPr/>
            <p:nvPr/>
          </p:nvGrpSpPr>
          <p:grpSpPr>
            <a:xfrm>
              <a:off x="5355103" y="1380027"/>
              <a:ext cx="360001" cy="180000"/>
              <a:chOff x="7101605" y="1231132"/>
              <a:chExt cx="384048" cy="328527"/>
            </a:xfrm>
          </p:grpSpPr>
          <p:sp>
            <p:nvSpPr>
              <p:cNvPr id="95" name="Ellipse 94">
                <a:extLst>
                  <a:ext uri="{FF2B5EF4-FFF2-40B4-BE49-F238E27FC236}">
                    <a16:creationId xmlns:a16="http://schemas.microsoft.com/office/drawing/2014/main" id="{85A4480D-285B-8DA0-5812-ED240B4B751A}"/>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02" name="TextBox 24">
                <a:extLst>
                  <a:ext uri="{FF2B5EF4-FFF2-40B4-BE49-F238E27FC236}">
                    <a16:creationId xmlns:a16="http://schemas.microsoft.com/office/drawing/2014/main" id="{50A705D8-BB20-5E09-A3F1-41F4221EE482}"/>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04" name="Gruppe 103">
            <a:extLst>
              <a:ext uri="{FF2B5EF4-FFF2-40B4-BE49-F238E27FC236}">
                <a16:creationId xmlns:a16="http://schemas.microsoft.com/office/drawing/2014/main" id="{48459EEB-4EE7-730D-1E3A-E6D967FD974E}"/>
              </a:ext>
            </a:extLst>
          </p:cNvPr>
          <p:cNvGrpSpPr/>
          <p:nvPr/>
        </p:nvGrpSpPr>
        <p:grpSpPr>
          <a:xfrm>
            <a:off x="9371194" y="1666129"/>
            <a:ext cx="360001" cy="412792"/>
            <a:chOff x="6495814" y="1280857"/>
            <a:chExt cx="360001" cy="412792"/>
          </a:xfrm>
        </p:grpSpPr>
        <p:cxnSp>
          <p:nvCxnSpPr>
            <p:cNvPr id="105" name="Lige forbindelse 104">
              <a:extLst>
                <a:ext uri="{FF2B5EF4-FFF2-40B4-BE49-F238E27FC236}">
                  <a16:creationId xmlns:a16="http://schemas.microsoft.com/office/drawing/2014/main" id="{F831507F-E298-581C-298D-534ED0601DF4}"/>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uppe 105">
              <a:extLst>
                <a:ext uri="{FF2B5EF4-FFF2-40B4-BE49-F238E27FC236}">
                  <a16:creationId xmlns:a16="http://schemas.microsoft.com/office/drawing/2014/main" id="{A327B59C-2517-F629-B868-E0A0A24A7A6B}"/>
                </a:ext>
              </a:extLst>
            </p:cNvPr>
            <p:cNvGrpSpPr/>
            <p:nvPr/>
          </p:nvGrpSpPr>
          <p:grpSpPr>
            <a:xfrm>
              <a:off x="6495814" y="1380027"/>
              <a:ext cx="360001" cy="180000"/>
              <a:chOff x="7768069" y="1535457"/>
              <a:chExt cx="384048" cy="328527"/>
            </a:xfrm>
          </p:grpSpPr>
          <p:sp>
            <p:nvSpPr>
              <p:cNvPr id="107" name="Ellipse 106">
                <a:extLst>
                  <a:ext uri="{FF2B5EF4-FFF2-40B4-BE49-F238E27FC236}">
                    <a16:creationId xmlns:a16="http://schemas.microsoft.com/office/drawing/2014/main" id="{D26790D4-6800-AA71-3D3D-97C9FFA84BE8}"/>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08" name="TextBox 25">
                <a:extLst>
                  <a:ext uri="{FF2B5EF4-FFF2-40B4-BE49-F238E27FC236}">
                    <a16:creationId xmlns:a16="http://schemas.microsoft.com/office/drawing/2014/main" id="{7215392A-22B5-49B5-E4EF-3C67E74F17EB}"/>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grpSp>
        <p:nvGrpSpPr>
          <p:cNvPr id="109" name="Gruppe 108">
            <a:extLst>
              <a:ext uri="{FF2B5EF4-FFF2-40B4-BE49-F238E27FC236}">
                <a16:creationId xmlns:a16="http://schemas.microsoft.com/office/drawing/2014/main" id="{DE80A55C-C940-D8E3-7CAC-7D4BDD6A6B6A}"/>
              </a:ext>
            </a:extLst>
          </p:cNvPr>
          <p:cNvGrpSpPr/>
          <p:nvPr/>
        </p:nvGrpSpPr>
        <p:grpSpPr>
          <a:xfrm>
            <a:off x="6993220" y="2553418"/>
            <a:ext cx="360001" cy="454070"/>
            <a:chOff x="5355103" y="1269743"/>
            <a:chExt cx="360001" cy="454070"/>
          </a:xfrm>
        </p:grpSpPr>
        <p:cxnSp>
          <p:nvCxnSpPr>
            <p:cNvPr id="110" name="Lige forbindelse 109">
              <a:extLst>
                <a:ext uri="{FF2B5EF4-FFF2-40B4-BE49-F238E27FC236}">
                  <a16:creationId xmlns:a16="http://schemas.microsoft.com/office/drawing/2014/main" id="{6A699C94-B60A-868E-28F3-C922BAA2ADE1}"/>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1" name="Gruppe 110">
              <a:extLst>
                <a:ext uri="{FF2B5EF4-FFF2-40B4-BE49-F238E27FC236}">
                  <a16:creationId xmlns:a16="http://schemas.microsoft.com/office/drawing/2014/main" id="{6D698716-DE48-1CDF-00B9-916B43FA6500}"/>
                </a:ext>
              </a:extLst>
            </p:cNvPr>
            <p:cNvGrpSpPr/>
            <p:nvPr/>
          </p:nvGrpSpPr>
          <p:grpSpPr>
            <a:xfrm>
              <a:off x="5355103" y="1380027"/>
              <a:ext cx="360001" cy="180000"/>
              <a:chOff x="7101605" y="1231132"/>
              <a:chExt cx="384048" cy="328527"/>
            </a:xfrm>
          </p:grpSpPr>
          <p:sp>
            <p:nvSpPr>
              <p:cNvPr id="112" name="Ellipse 111">
                <a:extLst>
                  <a:ext uri="{FF2B5EF4-FFF2-40B4-BE49-F238E27FC236}">
                    <a16:creationId xmlns:a16="http://schemas.microsoft.com/office/drawing/2014/main" id="{05BAFE85-5F60-4AC9-9F9E-B5388ACE1579}"/>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13" name="TextBox 24">
                <a:extLst>
                  <a:ext uri="{FF2B5EF4-FFF2-40B4-BE49-F238E27FC236}">
                    <a16:creationId xmlns:a16="http://schemas.microsoft.com/office/drawing/2014/main" id="{2243861B-1553-C060-9226-C34684D1C386}"/>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14" name="Gruppe 113">
            <a:extLst>
              <a:ext uri="{FF2B5EF4-FFF2-40B4-BE49-F238E27FC236}">
                <a16:creationId xmlns:a16="http://schemas.microsoft.com/office/drawing/2014/main" id="{F2AC8FD0-C7B9-0C10-5B49-C0D762A755A3}"/>
              </a:ext>
            </a:extLst>
          </p:cNvPr>
          <p:cNvGrpSpPr/>
          <p:nvPr/>
        </p:nvGrpSpPr>
        <p:grpSpPr>
          <a:xfrm>
            <a:off x="8171639" y="2553418"/>
            <a:ext cx="360001" cy="412792"/>
            <a:chOff x="6495814" y="1280857"/>
            <a:chExt cx="360001" cy="412792"/>
          </a:xfrm>
        </p:grpSpPr>
        <p:cxnSp>
          <p:nvCxnSpPr>
            <p:cNvPr id="115" name="Lige forbindelse 114">
              <a:extLst>
                <a:ext uri="{FF2B5EF4-FFF2-40B4-BE49-F238E27FC236}">
                  <a16:creationId xmlns:a16="http://schemas.microsoft.com/office/drawing/2014/main" id="{DEAC0A99-C298-08BD-6E46-A26E8A608BB8}"/>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6" name="Gruppe 115">
              <a:extLst>
                <a:ext uri="{FF2B5EF4-FFF2-40B4-BE49-F238E27FC236}">
                  <a16:creationId xmlns:a16="http://schemas.microsoft.com/office/drawing/2014/main" id="{93A79E60-46DE-6558-0153-5EF8696A3F32}"/>
                </a:ext>
              </a:extLst>
            </p:cNvPr>
            <p:cNvGrpSpPr/>
            <p:nvPr/>
          </p:nvGrpSpPr>
          <p:grpSpPr>
            <a:xfrm>
              <a:off x="6495814" y="1380027"/>
              <a:ext cx="360001" cy="180000"/>
              <a:chOff x="7768069" y="1535457"/>
              <a:chExt cx="384048" cy="328527"/>
            </a:xfrm>
          </p:grpSpPr>
          <p:sp>
            <p:nvSpPr>
              <p:cNvPr id="117" name="Ellipse 116">
                <a:extLst>
                  <a:ext uri="{FF2B5EF4-FFF2-40B4-BE49-F238E27FC236}">
                    <a16:creationId xmlns:a16="http://schemas.microsoft.com/office/drawing/2014/main" id="{B7491D71-1806-C0E0-17B0-D3376CF9D730}"/>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18" name="TextBox 25">
                <a:extLst>
                  <a:ext uri="{FF2B5EF4-FFF2-40B4-BE49-F238E27FC236}">
                    <a16:creationId xmlns:a16="http://schemas.microsoft.com/office/drawing/2014/main" id="{D9B53891-3F58-98A6-3889-F9455F7B5789}"/>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grpSp>
        <p:nvGrpSpPr>
          <p:cNvPr id="119" name="Gruppe 118">
            <a:extLst>
              <a:ext uri="{FF2B5EF4-FFF2-40B4-BE49-F238E27FC236}">
                <a16:creationId xmlns:a16="http://schemas.microsoft.com/office/drawing/2014/main" id="{168EA61C-9782-DDEB-F1C4-FB78159CE070}"/>
              </a:ext>
            </a:extLst>
          </p:cNvPr>
          <p:cNvGrpSpPr/>
          <p:nvPr/>
        </p:nvGrpSpPr>
        <p:grpSpPr>
          <a:xfrm>
            <a:off x="9560364" y="2553418"/>
            <a:ext cx="360001" cy="454070"/>
            <a:chOff x="5355103" y="1269743"/>
            <a:chExt cx="360001" cy="454070"/>
          </a:xfrm>
        </p:grpSpPr>
        <p:cxnSp>
          <p:nvCxnSpPr>
            <p:cNvPr id="120" name="Lige forbindelse 119">
              <a:extLst>
                <a:ext uri="{FF2B5EF4-FFF2-40B4-BE49-F238E27FC236}">
                  <a16:creationId xmlns:a16="http://schemas.microsoft.com/office/drawing/2014/main" id="{256B39E6-80EE-79B3-030F-04D268052952}"/>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1" name="Gruppe 120">
              <a:extLst>
                <a:ext uri="{FF2B5EF4-FFF2-40B4-BE49-F238E27FC236}">
                  <a16:creationId xmlns:a16="http://schemas.microsoft.com/office/drawing/2014/main" id="{AC34F499-5F3B-E12C-07EB-A4364F8027DF}"/>
                </a:ext>
              </a:extLst>
            </p:cNvPr>
            <p:cNvGrpSpPr/>
            <p:nvPr/>
          </p:nvGrpSpPr>
          <p:grpSpPr>
            <a:xfrm>
              <a:off x="5355103" y="1380027"/>
              <a:ext cx="360001" cy="180000"/>
              <a:chOff x="7101605" y="1231132"/>
              <a:chExt cx="384048" cy="328527"/>
            </a:xfrm>
          </p:grpSpPr>
          <p:sp>
            <p:nvSpPr>
              <p:cNvPr id="122" name="Ellipse 121">
                <a:extLst>
                  <a:ext uri="{FF2B5EF4-FFF2-40B4-BE49-F238E27FC236}">
                    <a16:creationId xmlns:a16="http://schemas.microsoft.com/office/drawing/2014/main" id="{8DE86F53-22F3-0A88-546F-B671C3238C1D}"/>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23" name="TextBox 24">
                <a:extLst>
                  <a:ext uri="{FF2B5EF4-FFF2-40B4-BE49-F238E27FC236}">
                    <a16:creationId xmlns:a16="http://schemas.microsoft.com/office/drawing/2014/main" id="{6BC0DD85-FB5B-F6B7-06EF-B0BF33D7545F}"/>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24" name="Gruppe 123">
            <a:extLst>
              <a:ext uri="{FF2B5EF4-FFF2-40B4-BE49-F238E27FC236}">
                <a16:creationId xmlns:a16="http://schemas.microsoft.com/office/drawing/2014/main" id="{32025E1F-3066-8911-B0FF-C271C922554E}"/>
              </a:ext>
            </a:extLst>
          </p:cNvPr>
          <p:cNvGrpSpPr/>
          <p:nvPr/>
        </p:nvGrpSpPr>
        <p:grpSpPr>
          <a:xfrm>
            <a:off x="10757637" y="2553418"/>
            <a:ext cx="360001" cy="412792"/>
            <a:chOff x="6495814" y="1280857"/>
            <a:chExt cx="360001" cy="412792"/>
          </a:xfrm>
        </p:grpSpPr>
        <p:cxnSp>
          <p:nvCxnSpPr>
            <p:cNvPr id="125" name="Lige forbindelse 124">
              <a:extLst>
                <a:ext uri="{FF2B5EF4-FFF2-40B4-BE49-F238E27FC236}">
                  <a16:creationId xmlns:a16="http://schemas.microsoft.com/office/drawing/2014/main" id="{1CA362E3-3B4C-89F9-941B-87469074B60B}"/>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6" name="Gruppe 125">
              <a:extLst>
                <a:ext uri="{FF2B5EF4-FFF2-40B4-BE49-F238E27FC236}">
                  <a16:creationId xmlns:a16="http://schemas.microsoft.com/office/drawing/2014/main" id="{10F7B43F-A919-7E54-1265-88192F9FF21E}"/>
                </a:ext>
              </a:extLst>
            </p:cNvPr>
            <p:cNvGrpSpPr/>
            <p:nvPr/>
          </p:nvGrpSpPr>
          <p:grpSpPr>
            <a:xfrm>
              <a:off x="6495814" y="1380027"/>
              <a:ext cx="360001" cy="180000"/>
              <a:chOff x="7768069" y="1535457"/>
              <a:chExt cx="384048" cy="328527"/>
            </a:xfrm>
          </p:grpSpPr>
          <p:sp>
            <p:nvSpPr>
              <p:cNvPr id="127" name="Ellipse 126">
                <a:extLst>
                  <a:ext uri="{FF2B5EF4-FFF2-40B4-BE49-F238E27FC236}">
                    <a16:creationId xmlns:a16="http://schemas.microsoft.com/office/drawing/2014/main" id="{1C23707A-41F0-4497-4B10-46323521CA05}"/>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28" name="TextBox 25">
                <a:extLst>
                  <a:ext uri="{FF2B5EF4-FFF2-40B4-BE49-F238E27FC236}">
                    <a16:creationId xmlns:a16="http://schemas.microsoft.com/office/drawing/2014/main" id="{D4B8C581-5AF7-2C7A-E482-F41C0D8E38FA}"/>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grpSp>
        <p:nvGrpSpPr>
          <p:cNvPr id="129" name="Gruppe 128">
            <a:extLst>
              <a:ext uri="{FF2B5EF4-FFF2-40B4-BE49-F238E27FC236}">
                <a16:creationId xmlns:a16="http://schemas.microsoft.com/office/drawing/2014/main" id="{0C44CBC6-D627-7893-9087-DD87DF43D461}"/>
              </a:ext>
            </a:extLst>
          </p:cNvPr>
          <p:cNvGrpSpPr/>
          <p:nvPr/>
        </p:nvGrpSpPr>
        <p:grpSpPr>
          <a:xfrm>
            <a:off x="10095154" y="4313795"/>
            <a:ext cx="360001" cy="454070"/>
            <a:chOff x="5355103" y="1269743"/>
            <a:chExt cx="360001" cy="454070"/>
          </a:xfrm>
        </p:grpSpPr>
        <p:cxnSp>
          <p:nvCxnSpPr>
            <p:cNvPr id="130" name="Lige forbindelse 129">
              <a:extLst>
                <a:ext uri="{FF2B5EF4-FFF2-40B4-BE49-F238E27FC236}">
                  <a16:creationId xmlns:a16="http://schemas.microsoft.com/office/drawing/2014/main" id="{D8820BF6-D37A-6B7A-0040-CCA0BF02B89C}"/>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1" name="Gruppe 130">
              <a:extLst>
                <a:ext uri="{FF2B5EF4-FFF2-40B4-BE49-F238E27FC236}">
                  <a16:creationId xmlns:a16="http://schemas.microsoft.com/office/drawing/2014/main" id="{2732F5CD-6FF1-B07D-AD5A-2C3B79BC0508}"/>
                </a:ext>
              </a:extLst>
            </p:cNvPr>
            <p:cNvGrpSpPr/>
            <p:nvPr/>
          </p:nvGrpSpPr>
          <p:grpSpPr>
            <a:xfrm>
              <a:off x="5355103" y="1380027"/>
              <a:ext cx="360001" cy="180000"/>
              <a:chOff x="7101605" y="1231132"/>
              <a:chExt cx="384048" cy="328527"/>
            </a:xfrm>
          </p:grpSpPr>
          <p:sp>
            <p:nvSpPr>
              <p:cNvPr id="132" name="Ellipse 131">
                <a:extLst>
                  <a:ext uri="{FF2B5EF4-FFF2-40B4-BE49-F238E27FC236}">
                    <a16:creationId xmlns:a16="http://schemas.microsoft.com/office/drawing/2014/main" id="{C75E9D75-1281-D119-2000-6EE7B7308B90}"/>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33" name="TextBox 24">
                <a:extLst>
                  <a:ext uri="{FF2B5EF4-FFF2-40B4-BE49-F238E27FC236}">
                    <a16:creationId xmlns:a16="http://schemas.microsoft.com/office/drawing/2014/main" id="{C9A14438-B87E-426B-865A-1EEEE0D83C18}"/>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34" name="Gruppe 133">
            <a:extLst>
              <a:ext uri="{FF2B5EF4-FFF2-40B4-BE49-F238E27FC236}">
                <a16:creationId xmlns:a16="http://schemas.microsoft.com/office/drawing/2014/main" id="{66778968-DC12-B939-52AF-89D1E28B33F4}"/>
              </a:ext>
            </a:extLst>
          </p:cNvPr>
          <p:cNvGrpSpPr/>
          <p:nvPr/>
        </p:nvGrpSpPr>
        <p:grpSpPr>
          <a:xfrm>
            <a:off x="11292427" y="4313795"/>
            <a:ext cx="360001" cy="412792"/>
            <a:chOff x="6495814" y="1280857"/>
            <a:chExt cx="360001" cy="412792"/>
          </a:xfrm>
        </p:grpSpPr>
        <p:cxnSp>
          <p:nvCxnSpPr>
            <p:cNvPr id="135" name="Lige forbindelse 134">
              <a:extLst>
                <a:ext uri="{FF2B5EF4-FFF2-40B4-BE49-F238E27FC236}">
                  <a16:creationId xmlns:a16="http://schemas.microsoft.com/office/drawing/2014/main" id="{2A91F1BD-20B7-CCFE-5551-F1B83D3FD051}"/>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6" name="Gruppe 135">
              <a:extLst>
                <a:ext uri="{FF2B5EF4-FFF2-40B4-BE49-F238E27FC236}">
                  <a16:creationId xmlns:a16="http://schemas.microsoft.com/office/drawing/2014/main" id="{A837BB63-8A3D-94E6-9011-F748AB3C630A}"/>
                </a:ext>
              </a:extLst>
            </p:cNvPr>
            <p:cNvGrpSpPr/>
            <p:nvPr/>
          </p:nvGrpSpPr>
          <p:grpSpPr>
            <a:xfrm>
              <a:off x="6495814" y="1380027"/>
              <a:ext cx="360001" cy="180000"/>
              <a:chOff x="7768069" y="1535457"/>
              <a:chExt cx="384048" cy="328527"/>
            </a:xfrm>
          </p:grpSpPr>
          <p:sp>
            <p:nvSpPr>
              <p:cNvPr id="137" name="Ellipse 136">
                <a:extLst>
                  <a:ext uri="{FF2B5EF4-FFF2-40B4-BE49-F238E27FC236}">
                    <a16:creationId xmlns:a16="http://schemas.microsoft.com/office/drawing/2014/main" id="{11633094-C7F9-3CED-A40E-0EBA0D24054F}"/>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38" name="TextBox 25">
                <a:extLst>
                  <a:ext uri="{FF2B5EF4-FFF2-40B4-BE49-F238E27FC236}">
                    <a16:creationId xmlns:a16="http://schemas.microsoft.com/office/drawing/2014/main" id="{FBB283C8-9C1D-0F42-C895-BDF1B3DA3038}"/>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pic>
        <p:nvPicPr>
          <p:cNvPr id="6" name="Picture 25">
            <a:extLst>
              <a:ext uri="{FF2B5EF4-FFF2-40B4-BE49-F238E27FC236}">
                <a16:creationId xmlns:a16="http://schemas.microsoft.com/office/drawing/2014/main" id="{930C501A-ADF7-BC1E-994A-D51AF9324888}"/>
              </a:ext>
            </a:extLst>
          </p:cNvPr>
          <p:cNvPicPr>
            <a:picLocks noChangeAspect="1"/>
          </p:cNvPicPr>
          <p:nvPr/>
        </p:nvPicPr>
        <p:blipFill>
          <a:blip r:embed="rId3"/>
          <a:stretch>
            <a:fillRect/>
          </a:stretch>
        </p:blipFill>
        <p:spPr>
          <a:xfrm>
            <a:off x="11371199" y="-129133"/>
            <a:ext cx="720000" cy="720270"/>
          </a:xfrm>
          <a:prstGeom prst="rect">
            <a:avLst/>
          </a:prstGeom>
        </p:spPr>
      </p:pic>
      <p:sp>
        <p:nvSpPr>
          <p:cNvPr id="5" name="Slide Number Placeholder 4">
            <a:extLst>
              <a:ext uri="{FF2B5EF4-FFF2-40B4-BE49-F238E27FC236}">
                <a16:creationId xmlns:a16="http://schemas.microsoft.com/office/drawing/2014/main" id="{C04EC727-2439-7927-F892-724BF07F820F}"/>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14</a:t>
            </a:fld>
            <a:endParaRPr lang="da-DK">
              <a:solidFill>
                <a:srgbClr val="14143C"/>
              </a:solidFill>
              <a:latin typeface="Arial"/>
            </a:endParaRPr>
          </a:p>
        </p:txBody>
      </p:sp>
    </p:spTree>
    <p:extLst>
      <p:ext uri="{BB962C8B-B14F-4D97-AF65-F5344CB8AC3E}">
        <p14:creationId xmlns:p14="http://schemas.microsoft.com/office/powerpoint/2010/main" val="358707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a:xfrm>
            <a:off x="518400" y="591137"/>
            <a:ext cx="6072899" cy="522000"/>
          </a:xfrm>
        </p:spPr>
        <p:txBody>
          <a:bodyPr>
            <a:normAutofit fontScale="90000"/>
          </a:bodyPr>
          <a:lstStyle/>
          <a:p>
            <a:r>
              <a:rPr lang="da-DK"/>
              <a:t>Hvordan vælger jeg F- beskedtyper for </a:t>
            </a:r>
            <a:br>
              <a:rPr lang="da-DK"/>
            </a:br>
            <a:r>
              <a:rPr lang="da-DK"/>
              <a:t>vejtransport?</a:t>
            </a:r>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a:xfrm>
            <a:off x="518400" y="2100264"/>
            <a:ext cx="5396625" cy="3229990"/>
          </a:xfrm>
        </p:spPr>
        <p:txBody>
          <a:bodyPr/>
          <a:lstStyle/>
          <a:p>
            <a:pPr>
              <a:lnSpc>
                <a:spcPct val="100000"/>
              </a:lnSpc>
              <a:spcAft>
                <a:spcPts val="600"/>
              </a:spcAft>
            </a:pPr>
            <a:r>
              <a:rPr lang="da-DK"/>
              <a:t>Er der tale om en ekspresforsendelse eller en almindelig forsendelse?</a:t>
            </a:r>
            <a:br>
              <a:rPr lang="da-DK"/>
            </a:br>
            <a:endParaRPr lang="da-DK"/>
          </a:p>
          <a:p>
            <a:pPr>
              <a:lnSpc>
                <a:spcPct val="100000"/>
              </a:lnSpc>
              <a:spcAft>
                <a:spcPts val="600"/>
              </a:spcAft>
            </a:pPr>
            <a:r>
              <a:rPr lang="da-DK"/>
              <a:t>Er du transportør, speditør, køber/sælger eller flere af delene?</a:t>
            </a:r>
            <a:br>
              <a:rPr lang="da-DK"/>
            </a:br>
            <a:endParaRPr lang="da-DK"/>
          </a:p>
          <a:p>
            <a:pPr>
              <a:lnSpc>
                <a:spcPct val="100000"/>
              </a:lnSpc>
              <a:spcAft>
                <a:spcPts val="600"/>
              </a:spcAft>
            </a:pPr>
            <a:r>
              <a:rPr lang="da-DK"/>
              <a:t>Hvilken transportform benytter du?</a:t>
            </a:r>
            <a:br>
              <a:rPr lang="da-DK"/>
            </a:br>
            <a:endParaRPr lang="da-DK"/>
          </a:p>
          <a:p>
            <a:pPr>
              <a:lnSpc>
                <a:spcPct val="100000"/>
              </a:lnSpc>
              <a:spcAft>
                <a:spcPts val="600"/>
              </a:spcAft>
            </a:pPr>
            <a:r>
              <a:rPr lang="da-DK"/>
              <a:t>Hvilke oplysninger ligger du inde med?</a:t>
            </a:r>
            <a:br>
              <a:rPr lang="da-DK"/>
            </a:br>
            <a:endParaRPr lang="da-DK"/>
          </a:p>
          <a:p>
            <a:pPr>
              <a:lnSpc>
                <a:spcPct val="100000"/>
              </a:lnSpc>
              <a:spcAft>
                <a:spcPts val="600"/>
              </a:spcAft>
            </a:pPr>
            <a:r>
              <a:rPr lang="da-DK"/>
              <a:t>Hvilke oplysninger vil du dele eller ikke dele med dine samarbejdspartnere?</a:t>
            </a:r>
            <a:br>
              <a:rPr lang="da-DK"/>
            </a:br>
            <a:endParaRPr lang="da-DK"/>
          </a:p>
        </p:txBody>
      </p:sp>
      <p:sp>
        <p:nvSpPr>
          <p:cNvPr id="3" name="Rectangle 64">
            <a:extLst>
              <a:ext uri="{FF2B5EF4-FFF2-40B4-BE49-F238E27FC236}">
                <a16:creationId xmlns:a16="http://schemas.microsoft.com/office/drawing/2014/main" id="{EFB9ACEC-0FB6-C3D8-29FA-436898F8C635}"/>
              </a:ext>
            </a:extLst>
          </p:cNvPr>
          <p:cNvSpPr/>
          <p:nvPr/>
        </p:nvSpPr>
        <p:spPr>
          <a:xfrm>
            <a:off x="7188518" y="591137"/>
            <a:ext cx="3974381" cy="12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noProof="0">
                <a:solidFill>
                  <a:schemeClr val="bg1"/>
                </a:solidFill>
              </a:rPr>
              <a:t>Eksempel på valg af F-beskedtype</a:t>
            </a:r>
          </a:p>
          <a:p>
            <a:r>
              <a:rPr lang="da-DK" b="1">
                <a:solidFill>
                  <a:schemeClr val="bg1"/>
                </a:solidFill>
              </a:rPr>
              <a:t>ved transport på vej</a:t>
            </a:r>
            <a:endParaRPr lang="da-DK" b="1" noProof="0">
              <a:solidFill>
                <a:schemeClr val="bg1"/>
              </a:solidFill>
            </a:endParaRPr>
          </a:p>
        </p:txBody>
      </p:sp>
      <p:grpSp>
        <p:nvGrpSpPr>
          <p:cNvPr id="12" name="Gruppe 11">
            <a:extLst>
              <a:ext uri="{FF2B5EF4-FFF2-40B4-BE49-F238E27FC236}">
                <a16:creationId xmlns:a16="http://schemas.microsoft.com/office/drawing/2014/main" id="{B29B47EB-6F93-5CBA-9E70-49ED56084C6B}"/>
              </a:ext>
            </a:extLst>
          </p:cNvPr>
          <p:cNvGrpSpPr/>
          <p:nvPr/>
        </p:nvGrpSpPr>
        <p:grpSpPr>
          <a:xfrm>
            <a:off x="7724954" y="4625434"/>
            <a:ext cx="1783578" cy="2130803"/>
            <a:chOff x="575527" y="4690992"/>
            <a:chExt cx="1783578" cy="2130803"/>
          </a:xfrm>
        </p:grpSpPr>
        <p:sp>
          <p:nvSpPr>
            <p:cNvPr id="13" name="Rectangle 45">
              <a:extLst>
                <a:ext uri="{FF2B5EF4-FFF2-40B4-BE49-F238E27FC236}">
                  <a16:creationId xmlns:a16="http://schemas.microsoft.com/office/drawing/2014/main" id="{7C942138-EB88-9875-35FB-154D73E51439}"/>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F40</a:t>
              </a:r>
            </a:p>
          </p:txBody>
        </p:sp>
        <p:sp>
          <p:nvSpPr>
            <p:cNvPr id="14" name="Tekstfelt 13">
              <a:extLst>
                <a:ext uri="{FF2B5EF4-FFF2-40B4-BE49-F238E27FC236}">
                  <a16:creationId xmlns:a16="http://schemas.microsoft.com/office/drawing/2014/main" id="{F7AC37BA-8613-E898-F55F-0E0B67146BEC}"/>
                </a:ext>
              </a:extLst>
            </p:cNvPr>
            <p:cNvSpPr txBox="1"/>
            <p:nvPr/>
          </p:nvSpPr>
          <p:spPr>
            <a:xfrm>
              <a:off x="1245362" y="606257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32" name="Rectangle 45">
              <a:extLst>
                <a:ext uri="{FF2B5EF4-FFF2-40B4-BE49-F238E27FC236}">
                  <a16:creationId xmlns:a16="http://schemas.microsoft.com/office/drawing/2014/main" id="{925F44D5-4FA3-EE23-3771-477EF7E24018}"/>
                </a:ext>
              </a:extLst>
            </p:cNvPr>
            <p:cNvSpPr/>
            <p:nvPr/>
          </p:nvSpPr>
          <p:spPr>
            <a:xfrm>
              <a:off x="970214" y="5090965"/>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F43</a:t>
              </a:r>
            </a:p>
          </p:txBody>
        </p:sp>
        <p:sp>
          <p:nvSpPr>
            <p:cNvPr id="37" name="Rectangle 45">
              <a:extLst>
                <a:ext uri="{FF2B5EF4-FFF2-40B4-BE49-F238E27FC236}">
                  <a16:creationId xmlns:a16="http://schemas.microsoft.com/office/drawing/2014/main" id="{75991CFF-7138-8B46-4B41-555C6426B4E1}"/>
                </a:ext>
              </a:extLst>
            </p:cNvPr>
            <p:cNvSpPr/>
            <p:nvPr/>
          </p:nvSpPr>
          <p:spPr>
            <a:xfrm>
              <a:off x="970214" y="5728510"/>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F44</a:t>
              </a:r>
            </a:p>
          </p:txBody>
        </p:sp>
        <p:sp>
          <p:nvSpPr>
            <p:cNvPr id="40" name="Tekstfelt 39">
              <a:extLst>
                <a:ext uri="{FF2B5EF4-FFF2-40B4-BE49-F238E27FC236}">
                  <a16:creationId xmlns:a16="http://schemas.microsoft.com/office/drawing/2014/main" id="{146D3C70-A2F6-D737-3C2F-1ADF70DC07AE}"/>
                </a:ext>
              </a:extLst>
            </p:cNvPr>
            <p:cNvSpPr txBox="1"/>
            <p:nvPr/>
          </p:nvSpPr>
          <p:spPr>
            <a:xfrm>
              <a:off x="1227925" y="543446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43" name="Tekstfelt 42">
              <a:extLst>
                <a:ext uri="{FF2B5EF4-FFF2-40B4-BE49-F238E27FC236}">
                  <a16:creationId xmlns:a16="http://schemas.microsoft.com/office/drawing/2014/main" id="{16EE3D74-0476-A91A-7B28-764619AF5CAB}"/>
                </a:ext>
              </a:extLst>
            </p:cNvPr>
            <p:cNvSpPr txBox="1"/>
            <p:nvPr/>
          </p:nvSpPr>
          <p:spPr>
            <a:xfrm>
              <a:off x="749541" y="4780451"/>
              <a:ext cx="1477970" cy="216854"/>
            </a:xfrm>
            <a:prstGeom prst="rect">
              <a:avLst/>
            </a:prstGeom>
            <a:noFill/>
            <a:ln>
              <a:noFill/>
            </a:ln>
          </p:spPr>
          <p:txBody>
            <a:bodyPr wrap="none" lIns="0" tIns="0" rIns="0" bIns="0" rtlCol="0">
              <a:spAutoFit/>
            </a:bodyPr>
            <a:lstStyle/>
            <a:p>
              <a:pPr algn="ctr">
                <a:lnSpc>
                  <a:spcPct val="111000"/>
                </a:lnSpc>
              </a:pPr>
              <a:r>
                <a:rPr lang="da-DK" sz="1400" b="1" noProof="0"/>
                <a:t>Postforsendelser</a:t>
              </a:r>
            </a:p>
          </p:txBody>
        </p:sp>
        <p:sp>
          <p:nvSpPr>
            <p:cNvPr id="44" name="Rektangel 43">
              <a:extLst>
                <a:ext uri="{FF2B5EF4-FFF2-40B4-BE49-F238E27FC236}">
                  <a16:creationId xmlns:a16="http://schemas.microsoft.com/office/drawing/2014/main" id="{DB70D29B-52BD-2A13-248B-782E5F234E14}"/>
                </a:ext>
              </a:extLst>
            </p:cNvPr>
            <p:cNvSpPr/>
            <p:nvPr/>
          </p:nvSpPr>
          <p:spPr>
            <a:xfrm>
              <a:off x="575527" y="4690992"/>
              <a:ext cx="1783578" cy="21308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grpSp>
      <p:sp>
        <p:nvSpPr>
          <p:cNvPr id="66" name="Rectangle 11">
            <a:extLst>
              <a:ext uri="{FF2B5EF4-FFF2-40B4-BE49-F238E27FC236}">
                <a16:creationId xmlns:a16="http://schemas.microsoft.com/office/drawing/2014/main" id="{757726CC-B133-A45C-BB47-F83711389B90}"/>
              </a:ext>
            </a:extLst>
          </p:cNvPr>
          <p:cNvSpPr/>
          <p:nvPr/>
        </p:nvSpPr>
        <p:spPr>
          <a:xfrm>
            <a:off x="7422789" y="2150070"/>
            <a:ext cx="97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F34</a:t>
            </a:r>
          </a:p>
        </p:txBody>
      </p:sp>
      <p:sp>
        <p:nvSpPr>
          <p:cNvPr id="67" name="Rectangle 10">
            <a:extLst>
              <a:ext uri="{FF2B5EF4-FFF2-40B4-BE49-F238E27FC236}">
                <a16:creationId xmlns:a16="http://schemas.microsoft.com/office/drawing/2014/main" id="{E0050850-3C52-001C-010F-59EDA4C9C491}"/>
              </a:ext>
            </a:extLst>
          </p:cNvPr>
          <p:cNvSpPr/>
          <p:nvPr/>
        </p:nvSpPr>
        <p:spPr>
          <a:xfrm>
            <a:off x="7586446" y="1271276"/>
            <a:ext cx="3238663"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Er det en ekspresforsendelse på vej?</a:t>
            </a:r>
          </a:p>
        </p:txBody>
      </p:sp>
      <p:grpSp>
        <p:nvGrpSpPr>
          <p:cNvPr id="68" name="Gruppe 67">
            <a:extLst>
              <a:ext uri="{FF2B5EF4-FFF2-40B4-BE49-F238E27FC236}">
                <a16:creationId xmlns:a16="http://schemas.microsoft.com/office/drawing/2014/main" id="{3C659B44-2CBE-00D8-D488-3CB2A8F0AA51}"/>
              </a:ext>
            </a:extLst>
          </p:cNvPr>
          <p:cNvGrpSpPr/>
          <p:nvPr/>
        </p:nvGrpSpPr>
        <p:grpSpPr>
          <a:xfrm>
            <a:off x="7694892" y="1722663"/>
            <a:ext cx="360000" cy="454070"/>
            <a:chOff x="5355084" y="1269743"/>
            <a:chExt cx="360000" cy="454070"/>
          </a:xfrm>
        </p:grpSpPr>
        <p:cxnSp>
          <p:nvCxnSpPr>
            <p:cNvPr id="69" name="Lige forbindelse 68">
              <a:extLst>
                <a:ext uri="{FF2B5EF4-FFF2-40B4-BE49-F238E27FC236}">
                  <a16:creationId xmlns:a16="http://schemas.microsoft.com/office/drawing/2014/main" id="{E9787625-BDAB-FB80-FA6D-6B9427491D90}"/>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0" name="Gruppe 69">
              <a:extLst>
                <a:ext uri="{FF2B5EF4-FFF2-40B4-BE49-F238E27FC236}">
                  <a16:creationId xmlns:a16="http://schemas.microsoft.com/office/drawing/2014/main" id="{46CE96D7-4E06-E830-F776-8E28B599DDFF}"/>
                </a:ext>
              </a:extLst>
            </p:cNvPr>
            <p:cNvGrpSpPr/>
            <p:nvPr/>
          </p:nvGrpSpPr>
          <p:grpSpPr>
            <a:xfrm>
              <a:off x="5355084" y="1380027"/>
              <a:ext cx="360000" cy="180000"/>
              <a:chOff x="7101605" y="1231132"/>
              <a:chExt cx="384048" cy="328527"/>
            </a:xfrm>
          </p:grpSpPr>
          <p:sp>
            <p:nvSpPr>
              <p:cNvPr id="71" name="Ellipse 70">
                <a:extLst>
                  <a:ext uri="{FF2B5EF4-FFF2-40B4-BE49-F238E27FC236}">
                    <a16:creationId xmlns:a16="http://schemas.microsoft.com/office/drawing/2014/main" id="{015BB380-7492-1DA7-4647-C69E23A64CA9}"/>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72" name="TextBox 24">
                <a:extLst>
                  <a:ext uri="{FF2B5EF4-FFF2-40B4-BE49-F238E27FC236}">
                    <a16:creationId xmlns:a16="http://schemas.microsoft.com/office/drawing/2014/main" id="{ADABC112-564E-4948-8E30-4888431DE6D3}"/>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74" name="Gruppe 73">
            <a:extLst>
              <a:ext uri="{FF2B5EF4-FFF2-40B4-BE49-F238E27FC236}">
                <a16:creationId xmlns:a16="http://schemas.microsoft.com/office/drawing/2014/main" id="{D02D14FA-4AC1-2A7A-780E-2A6EEB9045CB}"/>
              </a:ext>
            </a:extLst>
          </p:cNvPr>
          <p:cNvGrpSpPr/>
          <p:nvPr/>
        </p:nvGrpSpPr>
        <p:grpSpPr>
          <a:xfrm>
            <a:off x="9784071" y="1752983"/>
            <a:ext cx="360000" cy="412792"/>
            <a:chOff x="6495793" y="1280857"/>
            <a:chExt cx="360000" cy="412792"/>
          </a:xfrm>
        </p:grpSpPr>
        <p:cxnSp>
          <p:nvCxnSpPr>
            <p:cNvPr id="75" name="Lige forbindelse 74">
              <a:extLst>
                <a:ext uri="{FF2B5EF4-FFF2-40B4-BE49-F238E27FC236}">
                  <a16:creationId xmlns:a16="http://schemas.microsoft.com/office/drawing/2014/main" id="{1D91754E-8EF0-4758-5B7E-1F60789BB69F}"/>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6" name="Gruppe 75">
              <a:extLst>
                <a:ext uri="{FF2B5EF4-FFF2-40B4-BE49-F238E27FC236}">
                  <a16:creationId xmlns:a16="http://schemas.microsoft.com/office/drawing/2014/main" id="{2336B063-C496-D188-5836-8412D3229466}"/>
                </a:ext>
              </a:extLst>
            </p:cNvPr>
            <p:cNvGrpSpPr/>
            <p:nvPr/>
          </p:nvGrpSpPr>
          <p:grpSpPr>
            <a:xfrm>
              <a:off x="6495793" y="1380027"/>
              <a:ext cx="360000" cy="180000"/>
              <a:chOff x="7768069" y="1535457"/>
              <a:chExt cx="384048" cy="328527"/>
            </a:xfrm>
          </p:grpSpPr>
          <p:sp>
            <p:nvSpPr>
              <p:cNvPr id="78" name="Ellipse 77">
                <a:extLst>
                  <a:ext uri="{FF2B5EF4-FFF2-40B4-BE49-F238E27FC236}">
                    <a16:creationId xmlns:a16="http://schemas.microsoft.com/office/drawing/2014/main" id="{6B69AA7E-6BA3-3792-94C9-36E5BC03CB74}"/>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79" name="TextBox 25">
                <a:extLst>
                  <a:ext uri="{FF2B5EF4-FFF2-40B4-BE49-F238E27FC236}">
                    <a16:creationId xmlns:a16="http://schemas.microsoft.com/office/drawing/2014/main" id="{9F092A4F-4E38-0B17-ECC3-228C195B1BA5}"/>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5" name="Content Placeholder 3">
            <a:extLst>
              <a:ext uri="{FF2B5EF4-FFF2-40B4-BE49-F238E27FC236}">
                <a16:creationId xmlns:a16="http://schemas.microsoft.com/office/drawing/2014/main" id="{8E393146-FAD9-1C0E-EC32-570244960F76}"/>
              </a:ext>
            </a:extLst>
          </p:cNvPr>
          <p:cNvSpPr txBox="1">
            <a:spLocks/>
          </p:cNvSpPr>
          <p:nvPr/>
        </p:nvSpPr>
        <p:spPr>
          <a:xfrm>
            <a:off x="690515" y="5389829"/>
            <a:ext cx="5069218"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da-DK" sz="1400" b="1" dirty="0"/>
              <a:t>Bemærk:</a:t>
            </a:r>
          </a:p>
          <a:p>
            <a:pPr marL="0" indent="0">
              <a:buNone/>
            </a:pPr>
            <a:r>
              <a:rPr lang="da-DK" sz="1400" dirty="0"/>
              <a:t>F56, F57, F58 og F59 forventes at kunne ibrugtages </a:t>
            </a:r>
            <a:r>
              <a:rPr lang="da-DK" sz="1400"/>
              <a:t>fra juni 2026. Indtil da er det kun F50, F34 og F40, der kan </a:t>
            </a:r>
            <a:r>
              <a:rPr lang="da-DK" sz="1400" dirty="0"/>
              <a:t>anvendes ved vejtransport.</a:t>
            </a:r>
          </a:p>
        </p:txBody>
      </p:sp>
      <p:grpSp>
        <p:nvGrpSpPr>
          <p:cNvPr id="6" name="Gruppe 5">
            <a:extLst>
              <a:ext uri="{FF2B5EF4-FFF2-40B4-BE49-F238E27FC236}">
                <a16:creationId xmlns:a16="http://schemas.microsoft.com/office/drawing/2014/main" id="{03E689A4-D0D3-4307-F583-021ABD98B9E4}"/>
              </a:ext>
            </a:extLst>
          </p:cNvPr>
          <p:cNvGrpSpPr/>
          <p:nvPr/>
        </p:nvGrpSpPr>
        <p:grpSpPr>
          <a:xfrm>
            <a:off x="6363297" y="5446816"/>
            <a:ext cx="1715909" cy="1319267"/>
            <a:chOff x="829710" y="5113968"/>
            <a:chExt cx="2283875" cy="1319267"/>
          </a:xfrm>
        </p:grpSpPr>
        <p:grpSp>
          <p:nvGrpSpPr>
            <p:cNvPr id="7" name="Gruppe 6">
              <a:extLst>
                <a:ext uri="{FF2B5EF4-FFF2-40B4-BE49-F238E27FC236}">
                  <a16:creationId xmlns:a16="http://schemas.microsoft.com/office/drawing/2014/main" id="{329357D3-4F53-FF54-3D5B-F5C8DDE744FC}"/>
                </a:ext>
              </a:extLst>
            </p:cNvPr>
            <p:cNvGrpSpPr/>
            <p:nvPr/>
          </p:nvGrpSpPr>
          <p:grpSpPr>
            <a:xfrm>
              <a:off x="829710" y="5113968"/>
              <a:ext cx="2283875" cy="1038254"/>
              <a:chOff x="4433322" y="5285907"/>
              <a:chExt cx="2283875" cy="1038254"/>
            </a:xfrm>
          </p:grpSpPr>
          <p:sp>
            <p:nvSpPr>
              <p:cNvPr id="10" name="Rectangle 64">
                <a:extLst>
                  <a:ext uri="{FF2B5EF4-FFF2-40B4-BE49-F238E27FC236}">
                    <a16:creationId xmlns:a16="http://schemas.microsoft.com/office/drawing/2014/main" id="{2EC92B0C-377A-C6A2-4DA3-84FB5AA448B7}"/>
                  </a:ext>
                </a:extLst>
              </p:cNvPr>
              <p:cNvSpPr/>
              <p:nvPr/>
            </p:nvSpPr>
            <p:spPr>
              <a:xfrm>
                <a:off x="4537012" y="5565100"/>
                <a:ext cx="23958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11" name="Rectangle 64">
                <a:extLst>
                  <a:ext uri="{FF2B5EF4-FFF2-40B4-BE49-F238E27FC236}">
                    <a16:creationId xmlns:a16="http://schemas.microsoft.com/office/drawing/2014/main" id="{91D4D4EB-EE1A-F214-F5E9-E29D7232F8C3}"/>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noProof="0">
                    <a:solidFill>
                      <a:schemeClr val="tx1"/>
                    </a:solidFill>
                  </a:rPr>
                  <a:t>Transportør</a:t>
                </a:r>
              </a:p>
            </p:txBody>
          </p:sp>
          <p:sp>
            <p:nvSpPr>
              <p:cNvPr id="15" name="Rectangle 64">
                <a:extLst>
                  <a:ext uri="{FF2B5EF4-FFF2-40B4-BE49-F238E27FC236}">
                    <a16:creationId xmlns:a16="http://schemas.microsoft.com/office/drawing/2014/main" id="{EC45BF52-1132-0949-C920-6A7B617EB232}"/>
                  </a:ext>
                </a:extLst>
              </p:cNvPr>
              <p:cNvSpPr/>
              <p:nvPr/>
            </p:nvSpPr>
            <p:spPr>
              <a:xfrm>
                <a:off x="4537012" y="5822054"/>
                <a:ext cx="23958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16" name="Rectangle 64">
                <a:extLst>
                  <a:ext uri="{FF2B5EF4-FFF2-40B4-BE49-F238E27FC236}">
                    <a16:creationId xmlns:a16="http://schemas.microsoft.com/office/drawing/2014/main" id="{27C461F0-3245-D099-A9C5-4E3D6E556D43}"/>
                  </a:ext>
                </a:extLst>
              </p:cNvPr>
              <p:cNvSpPr/>
              <p:nvPr/>
            </p:nvSpPr>
            <p:spPr>
              <a:xfrm>
                <a:off x="4736793" y="5791620"/>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Speditør</a:t>
                </a:r>
                <a:endParaRPr lang="da-DK" sz="900" noProof="0">
                  <a:solidFill>
                    <a:schemeClr val="tx1"/>
                  </a:solidFill>
                </a:endParaRPr>
              </a:p>
            </p:txBody>
          </p:sp>
          <p:sp>
            <p:nvSpPr>
              <p:cNvPr id="17" name="Rectangle 64">
                <a:extLst>
                  <a:ext uri="{FF2B5EF4-FFF2-40B4-BE49-F238E27FC236}">
                    <a16:creationId xmlns:a16="http://schemas.microsoft.com/office/drawing/2014/main" id="{B23E4F4F-F007-ACBA-9F88-F05045D7EC12}"/>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Køber/sælger</a:t>
                </a:r>
              </a:p>
            </p:txBody>
          </p:sp>
          <p:sp>
            <p:nvSpPr>
              <p:cNvPr id="18" name="Rectangle 64">
                <a:extLst>
                  <a:ext uri="{FF2B5EF4-FFF2-40B4-BE49-F238E27FC236}">
                    <a16:creationId xmlns:a16="http://schemas.microsoft.com/office/drawing/2014/main" id="{F2EB00ED-C281-39A8-9AFE-97DEEC1A15E8}"/>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b="1" noProof="0">
                    <a:solidFill>
                      <a:schemeClr val="tx1"/>
                    </a:solidFill>
                  </a:rPr>
                  <a:t>Hvem indsender?</a:t>
                </a:r>
              </a:p>
            </p:txBody>
          </p:sp>
          <p:sp>
            <p:nvSpPr>
              <p:cNvPr id="19" name="Rectangle 64">
                <a:extLst>
                  <a:ext uri="{FF2B5EF4-FFF2-40B4-BE49-F238E27FC236}">
                    <a16:creationId xmlns:a16="http://schemas.microsoft.com/office/drawing/2014/main" id="{43B4B919-34B2-097D-F7D9-3D32C61AAA44}"/>
                  </a:ext>
                </a:extLst>
              </p:cNvPr>
              <p:cNvSpPr/>
              <p:nvPr/>
            </p:nvSpPr>
            <p:spPr>
              <a:xfrm>
                <a:off x="4537012" y="6107287"/>
                <a:ext cx="239580" cy="180000"/>
              </a:xfrm>
              <a:prstGeom prst="rect">
                <a:avLst/>
              </a:prstGeom>
              <a:solidFill>
                <a:srgbClr val="FFD6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grpSp>
        <p:sp>
          <p:nvSpPr>
            <p:cNvPr id="8" name="Rectangle 64">
              <a:extLst>
                <a:ext uri="{FF2B5EF4-FFF2-40B4-BE49-F238E27FC236}">
                  <a16:creationId xmlns:a16="http://schemas.microsoft.com/office/drawing/2014/main" id="{BCC6A2DC-CA87-C3A1-E6A6-1AD0E5133D67}"/>
                </a:ext>
              </a:extLst>
            </p:cNvPr>
            <p:cNvSpPr/>
            <p:nvPr/>
          </p:nvSpPr>
          <p:spPr>
            <a:xfrm>
              <a:off x="933400" y="6216404"/>
              <a:ext cx="23958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9" name="Rectangle 64">
              <a:extLst>
                <a:ext uri="{FF2B5EF4-FFF2-40B4-BE49-F238E27FC236}">
                  <a16:creationId xmlns:a16="http://schemas.microsoft.com/office/drawing/2014/main" id="{001E6489-3CA8-FFEA-55C3-0D74371D63B3}"/>
                </a:ext>
              </a:extLst>
            </p:cNvPr>
            <p:cNvSpPr/>
            <p:nvPr/>
          </p:nvSpPr>
          <p:spPr>
            <a:xfrm>
              <a:off x="1133181" y="6181234"/>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Postvirksomhed</a:t>
              </a:r>
              <a:endParaRPr lang="da-DK" sz="900" noProof="0">
                <a:solidFill>
                  <a:schemeClr val="tx1"/>
                </a:solidFill>
              </a:endParaRPr>
            </a:p>
          </p:txBody>
        </p:sp>
      </p:grpSp>
      <p:sp>
        <p:nvSpPr>
          <p:cNvPr id="20" name="Rectangle 11">
            <a:extLst>
              <a:ext uri="{FF2B5EF4-FFF2-40B4-BE49-F238E27FC236}">
                <a16:creationId xmlns:a16="http://schemas.microsoft.com/office/drawing/2014/main" id="{9FBDD641-3FA1-C59B-E582-BC00C2CBBA8D}"/>
              </a:ext>
            </a:extLst>
          </p:cNvPr>
          <p:cNvSpPr/>
          <p:nvPr/>
        </p:nvSpPr>
        <p:spPr>
          <a:xfrm>
            <a:off x="10321000" y="3059319"/>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F56</a:t>
            </a:r>
          </a:p>
        </p:txBody>
      </p:sp>
      <p:sp>
        <p:nvSpPr>
          <p:cNvPr id="21" name="Tekstfelt 20">
            <a:extLst>
              <a:ext uri="{FF2B5EF4-FFF2-40B4-BE49-F238E27FC236}">
                <a16:creationId xmlns:a16="http://schemas.microsoft.com/office/drawing/2014/main" id="{9E3C3DF4-908B-02C4-07F9-DD230C192892}"/>
              </a:ext>
            </a:extLst>
          </p:cNvPr>
          <p:cNvSpPr txBox="1"/>
          <p:nvPr/>
        </p:nvSpPr>
        <p:spPr>
          <a:xfrm>
            <a:off x="11169328" y="5101653"/>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22" name="Rectangle 11">
            <a:extLst>
              <a:ext uri="{FF2B5EF4-FFF2-40B4-BE49-F238E27FC236}">
                <a16:creationId xmlns:a16="http://schemas.microsoft.com/office/drawing/2014/main" id="{49314112-CAEF-40CA-F0C7-B636E2EADF6D}"/>
              </a:ext>
            </a:extLst>
          </p:cNvPr>
          <p:cNvSpPr/>
          <p:nvPr/>
        </p:nvSpPr>
        <p:spPr>
          <a:xfrm>
            <a:off x="8747730" y="3059319"/>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F50</a:t>
            </a:r>
          </a:p>
        </p:txBody>
      </p:sp>
      <p:sp>
        <p:nvSpPr>
          <p:cNvPr id="23" name="Rectangle 11">
            <a:extLst>
              <a:ext uri="{FF2B5EF4-FFF2-40B4-BE49-F238E27FC236}">
                <a16:creationId xmlns:a16="http://schemas.microsoft.com/office/drawing/2014/main" id="{3C7E6092-D80A-0970-93EE-06E0D4891FBA}"/>
              </a:ext>
            </a:extLst>
          </p:cNvPr>
          <p:cNvSpPr/>
          <p:nvPr/>
        </p:nvSpPr>
        <p:spPr>
          <a:xfrm>
            <a:off x="9653691" y="4719488"/>
            <a:ext cx="97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F57</a:t>
            </a:r>
          </a:p>
        </p:txBody>
      </p:sp>
      <p:sp>
        <p:nvSpPr>
          <p:cNvPr id="24" name="Rectangle 11">
            <a:extLst>
              <a:ext uri="{FF2B5EF4-FFF2-40B4-BE49-F238E27FC236}">
                <a16:creationId xmlns:a16="http://schemas.microsoft.com/office/drawing/2014/main" id="{5044CFE4-08BA-E842-DD6C-C9A0E467E552}"/>
              </a:ext>
            </a:extLst>
          </p:cNvPr>
          <p:cNvSpPr/>
          <p:nvPr/>
        </p:nvSpPr>
        <p:spPr>
          <a:xfrm>
            <a:off x="10913297" y="4699894"/>
            <a:ext cx="97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F58</a:t>
            </a:r>
          </a:p>
        </p:txBody>
      </p:sp>
      <p:sp>
        <p:nvSpPr>
          <p:cNvPr id="25" name="Rectangle 11">
            <a:extLst>
              <a:ext uri="{FF2B5EF4-FFF2-40B4-BE49-F238E27FC236}">
                <a16:creationId xmlns:a16="http://schemas.microsoft.com/office/drawing/2014/main" id="{EA9B2395-D686-98B3-DA35-3016BF05F5C7}"/>
              </a:ext>
            </a:extLst>
          </p:cNvPr>
          <p:cNvSpPr/>
          <p:nvPr/>
        </p:nvSpPr>
        <p:spPr>
          <a:xfrm>
            <a:off x="10913297" y="5434670"/>
            <a:ext cx="972000" cy="457200"/>
          </a:xfrm>
          <a:prstGeom prst="rect">
            <a:avLst/>
          </a:prstGeom>
          <a:solidFill>
            <a:srgbClr val="FFD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F59</a:t>
            </a:r>
          </a:p>
        </p:txBody>
      </p:sp>
      <p:sp>
        <p:nvSpPr>
          <p:cNvPr id="26" name="Rectangle 10">
            <a:extLst>
              <a:ext uri="{FF2B5EF4-FFF2-40B4-BE49-F238E27FC236}">
                <a16:creationId xmlns:a16="http://schemas.microsoft.com/office/drawing/2014/main" id="{A9A22078-D8B4-B722-9C9D-6F73D439DB12}"/>
              </a:ext>
            </a:extLst>
          </p:cNvPr>
          <p:cNvSpPr/>
          <p:nvPr/>
        </p:nvSpPr>
        <p:spPr>
          <a:xfrm>
            <a:off x="8668173" y="2150070"/>
            <a:ext cx="2676581"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Har transportøren alle nødvendige oplysninger?</a:t>
            </a:r>
          </a:p>
        </p:txBody>
      </p:sp>
      <p:grpSp>
        <p:nvGrpSpPr>
          <p:cNvPr id="27" name="Gruppe 26">
            <a:extLst>
              <a:ext uri="{FF2B5EF4-FFF2-40B4-BE49-F238E27FC236}">
                <a16:creationId xmlns:a16="http://schemas.microsoft.com/office/drawing/2014/main" id="{F50FF2FC-5987-9FEF-52D6-807DFE2A1E31}"/>
              </a:ext>
            </a:extLst>
          </p:cNvPr>
          <p:cNvGrpSpPr/>
          <p:nvPr/>
        </p:nvGrpSpPr>
        <p:grpSpPr>
          <a:xfrm>
            <a:off x="9019833" y="2631912"/>
            <a:ext cx="360000" cy="454070"/>
            <a:chOff x="5355084" y="1269743"/>
            <a:chExt cx="360000" cy="454070"/>
          </a:xfrm>
        </p:grpSpPr>
        <p:cxnSp>
          <p:nvCxnSpPr>
            <p:cNvPr id="28" name="Lige forbindelse 27">
              <a:extLst>
                <a:ext uri="{FF2B5EF4-FFF2-40B4-BE49-F238E27FC236}">
                  <a16:creationId xmlns:a16="http://schemas.microsoft.com/office/drawing/2014/main" id="{1A6BE23C-6FDF-9213-2CC2-B2B5CF17FDA1}"/>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uppe 28">
              <a:extLst>
                <a:ext uri="{FF2B5EF4-FFF2-40B4-BE49-F238E27FC236}">
                  <a16:creationId xmlns:a16="http://schemas.microsoft.com/office/drawing/2014/main" id="{0B28C35B-CB49-B99E-B425-C65A462EED71}"/>
                </a:ext>
              </a:extLst>
            </p:cNvPr>
            <p:cNvGrpSpPr/>
            <p:nvPr/>
          </p:nvGrpSpPr>
          <p:grpSpPr>
            <a:xfrm>
              <a:off x="5355084" y="1380027"/>
              <a:ext cx="360000" cy="180000"/>
              <a:chOff x="7101605" y="1231132"/>
              <a:chExt cx="384048" cy="328527"/>
            </a:xfrm>
          </p:grpSpPr>
          <p:sp>
            <p:nvSpPr>
              <p:cNvPr id="30" name="Ellipse 29">
                <a:extLst>
                  <a:ext uri="{FF2B5EF4-FFF2-40B4-BE49-F238E27FC236}">
                    <a16:creationId xmlns:a16="http://schemas.microsoft.com/office/drawing/2014/main" id="{D61852D5-0F91-CE12-583D-C05735E04BBA}"/>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31" name="TextBox 24">
                <a:extLst>
                  <a:ext uri="{FF2B5EF4-FFF2-40B4-BE49-F238E27FC236}">
                    <a16:creationId xmlns:a16="http://schemas.microsoft.com/office/drawing/2014/main" id="{11139F41-1B06-1AB4-8373-1E1FF822BDE8}"/>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34" name="Gruppe 33">
            <a:extLst>
              <a:ext uri="{FF2B5EF4-FFF2-40B4-BE49-F238E27FC236}">
                <a16:creationId xmlns:a16="http://schemas.microsoft.com/office/drawing/2014/main" id="{D9E29BFF-BC4C-DDF0-918E-43BCD1E9AEA2}"/>
              </a:ext>
            </a:extLst>
          </p:cNvPr>
          <p:cNvGrpSpPr/>
          <p:nvPr/>
        </p:nvGrpSpPr>
        <p:grpSpPr>
          <a:xfrm>
            <a:off x="10584757" y="2643026"/>
            <a:ext cx="360000" cy="412792"/>
            <a:chOff x="6495793" y="1280857"/>
            <a:chExt cx="360000" cy="412792"/>
          </a:xfrm>
        </p:grpSpPr>
        <p:cxnSp>
          <p:nvCxnSpPr>
            <p:cNvPr id="35" name="Lige forbindelse 34">
              <a:extLst>
                <a:ext uri="{FF2B5EF4-FFF2-40B4-BE49-F238E27FC236}">
                  <a16:creationId xmlns:a16="http://schemas.microsoft.com/office/drawing/2014/main" id="{A95CA501-E139-C685-745B-3A759F6EA786}"/>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6" name="Gruppe 35">
              <a:extLst>
                <a:ext uri="{FF2B5EF4-FFF2-40B4-BE49-F238E27FC236}">
                  <a16:creationId xmlns:a16="http://schemas.microsoft.com/office/drawing/2014/main" id="{3786C464-6252-B2A4-25B0-0EF41FD57A01}"/>
                </a:ext>
              </a:extLst>
            </p:cNvPr>
            <p:cNvGrpSpPr/>
            <p:nvPr/>
          </p:nvGrpSpPr>
          <p:grpSpPr>
            <a:xfrm>
              <a:off x="6495793" y="1380027"/>
              <a:ext cx="360000" cy="180000"/>
              <a:chOff x="7768069" y="1535457"/>
              <a:chExt cx="384048" cy="328527"/>
            </a:xfrm>
          </p:grpSpPr>
          <p:sp>
            <p:nvSpPr>
              <p:cNvPr id="38" name="Ellipse 37">
                <a:extLst>
                  <a:ext uri="{FF2B5EF4-FFF2-40B4-BE49-F238E27FC236}">
                    <a16:creationId xmlns:a16="http://schemas.microsoft.com/office/drawing/2014/main" id="{0C296C50-0321-1B46-926B-32BD92DEC5F1}"/>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39" name="TextBox 25">
                <a:extLst>
                  <a:ext uri="{FF2B5EF4-FFF2-40B4-BE49-F238E27FC236}">
                    <a16:creationId xmlns:a16="http://schemas.microsoft.com/office/drawing/2014/main" id="{FCC7BD8E-8927-6366-742B-80A617D0A331}"/>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41" name="Rectangle 10">
            <a:extLst>
              <a:ext uri="{FF2B5EF4-FFF2-40B4-BE49-F238E27FC236}">
                <a16:creationId xmlns:a16="http://schemas.microsoft.com/office/drawing/2014/main" id="{22B53AD0-2DE7-3D46-DC73-668CE98A4EEF}"/>
              </a:ext>
            </a:extLst>
          </p:cNvPr>
          <p:cNvSpPr/>
          <p:nvPr/>
        </p:nvSpPr>
        <p:spPr>
          <a:xfrm>
            <a:off x="9605452" y="3811309"/>
            <a:ext cx="23958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s</a:t>
            </a:r>
            <a:r>
              <a:rPr lang="da-DK" sz="1100" noProof="0" err="1">
                <a:solidFill>
                  <a:srgbClr val="14143C"/>
                </a:solidFill>
              </a:rPr>
              <a:t>peditøren</a:t>
            </a:r>
            <a:r>
              <a:rPr lang="da-DK" sz="1100" noProof="0">
                <a:solidFill>
                  <a:srgbClr val="14143C"/>
                </a:solidFill>
              </a:rPr>
              <a:t> alle nødvendige vareforsendelses-oplysninger?</a:t>
            </a:r>
          </a:p>
        </p:txBody>
      </p:sp>
      <p:grpSp>
        <p:nvGrpSpPr>
          <p:cNvPr id="42" name="Gruppe 41">
            <a:extLst>
              <a:ext uri="{FF2B5EF4-FFF2-40B4-BE49-F238E27FC236}">
                <a16:creationId xmlns:a16="http://schemas.microsoft.com/office/drawing/2014/main" id="{DA286867-A037-3F51-D77C-36448FD8D345}"/>
              </a:ext>
            </a:extLst>
          </p:cNvPr>
          <p:cNvGrpSpPr/>
          <p:nvPr/>
        </p:nvGrpSpPr>
        <p:grpSpPr>
          <a:xfrm>
            <a:off x="9959691" y="4267350"/>
            <a:ext cx="360000" cy="454070"/>
            <a:chOff x="5355084" y="1269743"/>
            <a:chExt cx="360000" cy="454070"/>
          </a:xfrm>
        </p:grpSpPr>
        <p:cxnSp>
          <p:nvCxnSpPr>
            <p:cNvPr id="46" name="Lige forbindelse 45">
              <a:extLst>
                <a:ext uri="{FF2B5EF4-FFF2-40B4-BE49-F238E27FC236}">
                  <a16:creationId xmlns:a16="http://schemas.microsoft.com/office/drawing/2014/main" id="{A8E88C7D-6066-A36C-770A-52F99FD510F2}"/>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7" name="Gruppe 46">
              <a:extLst>
                <a:ext uri="{FF2B5EF4-FFF2-40B4-BE49-F238E27FC236}">
                  <a16:creationId xmlns:a16="http://schemas.microsoft.com/office/drawing/2014/main" id="{6EAE6431-AB18-4E41-D54B-88CCF6FEE7D6}"/>
                </a:ext>
              </a:extLst>
            </p:cNvPr>
            <p:cNvGrpSpPr/>
            <p:nvPr/>
          </p:nvGrpSpPr>
          <p:grpSpPr>
            <a:xfrm>
              <a:off x="5355084" y="1380027"/>
              <a:ext cx="360000" cy="180000"/>
              <a:chOff x="7101605" y="1231132"/>
              <a:chExt cx="384048" cy="328527"/>
            </a:xfrm>
          </p:grpSpPr>
          <p:sp>
            <p:nvSpPr>
              <p:cNvPr id="48" name="Ellipse 47">
                <a:extLst>
                  <a:ext uri="{FF2B5EF4-FFF2-40B4-BE49-F238E27FC236}">
                    <a16:creationId xmlns:a16="http://schemas.microsoft.com/office/drawing/2014/main" id="{A0B86685-7D6C-B751-A8E1-BF89B9C18D4F}"/>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54" name="TextBox 24">
                <a:extLst>
                  <a:ext uri="{FF2B5EF4-FFF2-40B4-BE49-F238E27FC236}">
                    <a16:creationId xmlns:a16="http://schemas.microsoft.com/office/drawing/2014/main" id="{DC4B40D5-6077-B402-C8EB-2FC28009CC1B}"/>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55" name="Gruppe 54">
            <a:extLst>
              <a:ext uri="{FF2B5EF4-FFF2-40B4-BE49-F238E27FC236}">
                <a16:creationId xmlns:a16="http://schemas.microsoft.com/office/drawing/2014/main" id="{450CC83A-0098-166C-E632-5C8DFF2EA36A}"/>
              </a:ext>
            </a:extLst>
          </p:cNvPr>
          <p:cNvGrpSpPr/>
          <p:nvPr/>
        </p:nvGrpSpPr>
        <p:grpSpPr>
          <a:xfrm>
            <a:off x="11156962" y="4276777"/>
            <a:ext cx="360000" cy="412792"/>
            <a:chOff x="6495793" y="1280857"/>
            <a:chExt cx="360000" cy="412792"/>
          </a:xfrm>
        </p:grpSpPr>
        <p:cxnSp>
          <p:nvCxnSpPr>
            <p:cNvPr id="56" name="Lige forbindelse 55">
              <a:extLst>
                <a:ext uri="{FF2B5EF4-FFF2-40B4-BE49-F238E27FC236}">
                  <a16:creationId xmlns:a16="http://schemas.microsoft.com/office/drawing/2014/main" id="{205ED964-ECE1-1027-11BB-96F43DF7066A}"/>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7" name="Gruppe 56">
              <a:extLst>
                <a:ext uri="{FF2B5EF4-FFF2-40B4-BE49-F238E27FC236}">
                  <a16:creationId xmlns:a16="http://schemas.microsoft.com/office/drawing/2014/main" id="{6301B6D2-EEA5-1F42-0BF1-E2A5B5F01EF8}"/>
                </a:ext>
              </a:extLst>
            </p:cNvPr>
            <p:cNvGrpSpPr/>
            <p:nvPr/>
          </p:nvGrpSpPr>
          <p:grpSpPr>
            <a:xfrm>
              <a:off x="6495793" y="1380027"/>
              <a:ext cx="360000" cy="180000"/>
              <a:chOff x="7768069" y="1535457"/>
              <a:chExt cx="384048" cy="328527"/>
            </a:xfrm>
          </p:grpSpPr>
          <p:sp>
            <p:nvSpPr>
              <p:cNvPr id="58" name="Ellipse 57">
                <a:extLst>
                  <a:ext uri="{FF2B5EF4-FFF2-40B4-BE49-F238E27FC236}">
                    <a16:creationId xmlns:a16="http://schemas.microsoft.com/office/drawing/2014/main" id="{DDB9B2C2-DA7B-ADCF-94A7-9BCC69C5EDD7}"/>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61" name="TextBox 25">
                <a:extLst>
                  <a:ext uri="{FF2B5EF4-FFF2-40B4-BE49-F238E27FC236}">
                    <a16:creationId xmlns:a16="http://schemas.microsoft.com/office/drawing/2014/main" id="{83089C24-EB66-84AE-4534-26FBBB6FBFC3}"/>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cxnSp>
        <p:nvCxnSpPr>
          <p:cNvPr id="63" name="Lige forbindelse 62">
            <a:extLst>
              <a:ext uri="{FF2B5EF4-FFF2-40B4-BE49-F238E27FC236}">
                <a16:creationId xmlns:a16="http://schemas.microsoft.com/office/drawing/2014/main" id="{030AC082-38D0-688F-BF4B-EB15429A0D28}"/>
              </a:ext>
            </a:extLst>
          </p:cNvPr>
          <p:cNvCxnSpPr>
            <a:cxnSpLocks/>
            <a:stCxn id="20" idx="2"/>
            <a:endCxn id="41" idx="0"/>
          </p:cNvCxnSpPr>
          <p:nvPr/>
        </p:nvCxnSpPr>
        <p:spPr>
          <a:xfrm flipH="1">
            <a:off x="10803352" y="3516519"/>
            <a:ext cx="3648" cy="2947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9" name="Billede 48">
            <a:extLst>
              <a:ext uri="{FF2B5EF4-FFF2-40B4-BE49-F238E27FC236}">
                <a16:creationId xmlns:a16="http://schemas.microsoft.com/office/drawing/2014/main" id="{09A95FE0-1A70-D981-E04E-B246AB29327A}"/>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414765" y="-117406"/>
            <a:ext cx="792000" cy="792000"/>
          </a:xfrm>
          <a:prstGeom prst="rect">
            <a:avLst/>
          </a:prstGeom>
        </p:spPr>
      </p:pic>
      <p:sp>
        <p:nvSpPr>
          <p:cNvPr id="33" name="Slide Number Placeholder 4">
            <a:extLst>
              <a:ext uri="{FF2B5EF4-FFF2-40B4-BE49-F238E27FC236}">
                <a16:creationId xmlns:a16="http://schemas.microsoft.com/office/drawing/2014/main" id="{A6903CF9-18C6-F4BB-0302-CF47B558CA6B}"/>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15</a:t>
            </a:fld>
            <a:endParaRPr lang="da-DK">
              <a:solidFill>
                <a:srgbClr val="14143C"/>
              </a:solidFill>
              <a:latin typeface="Arial"/>
            </a:endParaRPr>
          </a:p>
        </p:txBody>
      </p:sp>
    </p:spTree>
    <p:extLst>
      <p:ext uri="{BB962C8B-B14F-4D97-AF65-F5344CB8AC3E}">
        <p14:creationId xmlns:p14="http://schemas.microsoft.com/office/powerpoint/2010/main" val="1004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p:txBody>
          <a:bodyPr>
            <a:normAutofit fontScale="90000"/>
          </a:bodyPr>
          <a:lstStyle/>
          <a:p>
            <a:r>
              <a:rPr lang="da-DK"/>
              <a:t>Hvordan vælger jeg F-beskedtyper for jernbanetransport?</a:t>
            </a:r>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a:xfrm>
            <a:off x="518400" y="2119313"/>
            <a:ext cx="5396625" cy="2541713"/>
          </a:xfrm>
        </p:spPr>
        <p:txBody>
          <a:bodyPr/>
          <a:lstStyle/>
          <a:p>
            <a:pPr>
              <a:lnSpc>
                <a:spcPct val="100000"/>
              </a:lnSpc>
              <a:spcAft>
                <a:spcPts val="600"/>
              </a:spcAft>
            </a:pPr>
            <a:r>
              <a:rPr lang="da-DK"/>
              <a:t>Er du transportør, speditør, køber/sælger eller flere af delene?</a:t>
            </a:r>
            <a:br>
              <a:rPr lang="da-DK"/>
            </a:br>
            <a:endParaRPr lang="da-DK"/>
          </a:p>
          <a:p>
            <a:pPr>
              <a:lnSpc>
                <a:spcPct val="100000"/>
              </a:lnSpc>
              <a:spcAft>
                <a:spcPts val="600"/>
              </a:spcAft>
            </a:pPr>
            <a:r>
              <a:rPr lang="da-DK"/>
              <a:t>Hvilken transportform benytter du?</a:t>
            </a:r>
            <a:br>
              <a:rPr lang="da-DK"/>
            </a:br>
            <a:endParaRPr lang="da-DK"/>
          </a:p>
          <a:p>
            <a:pPr>
              <a:lnSpc>
                <a:spcPct val="100000"/>
              </a:lnSpc>
              <a:spcAft>
                <a:spcPts val="600"/>
              </a:spcAft>
            </a:pPr>
            <a:r>
              <a:rPr lang="da-DK"/>
              <a:t>Hvilke oplysninger ligger du inde med?</a:t>
            </a:r>
            <a:br>
              <a:rPr lang="da-DK"/>
            </a:br>
            <a:endParaRPr lang="da-DK"/>
          </a:p>
          <a:p>
            <a:pPr>
              <a:lnSpc>
                <a:spcPct val="100000"/>
              </a:lnSpc>
              <a:spcAft>
                <a:spcPts val="600"/>
              </a:spcAft>
            </a:pPr>
            <a:r>
              <a:rPr lang="da-DK"/>
              <a:t>Hvilke oplysninger vil du dele eller ikke dele med dine samarbejdspartnere?</a:t>
            </a:r>
            <a:br>
              <a:rPr lang="da-DK"/>
            </a:br>
            <a:endParaRPr lang="da-DK"/>
          </a:p>
        </p:txBody>
      </p:sp>
      <p:sp>
        <p:nvSpPr>
          <p:cNvPr id="3" name="Rectangle 64">
            <a:extLst>
              <a:ext uri="{FF2B5EF4-FFF2-40B4-BE49-F238E27FC236}">
                <a16:creationId xmlns:a16="http://schemas.microsoft.com/office/drawing/2014/main" id="{EFB9ACEC-0FB6-C3D8-29FA-436898F8C635}"/>
              </a:ext>
            </a:extLst>
          </p:cNvPr>
          <p:cNvSpPr/>
          <p:nvPr/>
        </p:nvSpPr>
        <p:spPr>
          <a:xfrm>
            <a:off x="7188518" y="591137"/>
            <a:ext cx="3974381" cy="12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noProof="0">
                <a:solidFill>
                  <a:schemeClr val="bg1"/>
                </a:solidFill>
              </a:rPr>
              <a:t>Eksempel på valg af F-beskedtype</a:t>
            </a:r>
          </a:p>
          <a:p>
            <a:r>
              <a:rPr lang="da-DK" b="1">
                <a:solidFill>
                  <a:schemeClr val="bg1"/>
                </a:solidFill>
              </a:rPr>
              <a:t>ved transport på jernbane</a:t>
            </a:r>
            <a:endParaRPr lang="da-DK" b="1" noProof="0">
              <a:solidFill>
                <a:schemeClr val="bg1"/>
              </a:solidFill>
            </a:endParaRPr>
          </a:p>
        </p:txBody>
      </p:sp>
      <p:sp>
        <p:nvSpPr>
          <p:cNvPr id="51" name="Rectangle 11">
            <a:extLst>
              <a:ext uri="{FF2B5EF4-FFF2-40B4-BE49-F238E27FC236}">
                <a16:creationId xmlns:a16="http://schemas.microsoft.com/office/drawing/2014/main" id="{A522B80D-BCC6-AC39-6D7D-A0E42BF28C3B}"/>
              </a:ext>
            </a:extLst>
          </p:cNvPr>
          <p:cNvSpPr/>
          <p:nvPr/>
        </p:nvSpPr>
        <p:spPr>
          <a:xfrm>
            <a:off x="9520314" y="2169276"/>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F52</a:t>
            </a:r>
          </a:p>
        </p:txBody>
      </p:sp>
      <p:sp>
        <p:nvSpPr>
          <p:cNvPr id="49" name="Tekstfelt 48">
            <a:extLst>
              <a:ext uri="{FF2B5EF4-FFF2-40B4-BE49-F238E27FC236}">
                <a16:creationId xmlns:a16="http://schemas.microsoft.com/office/drawing/2014/main" id="{D16F8F8D-C41B-3B49-93B2-5EF333C41C93}"/>
              </a:ext>
            </a:extLst>
          </p:cNvPr>
          <p:cNvSpPr txBox="1"/>
          <p:nvPr/>
        </p:nvSpPr>
        <p:spPr>
          <a:xfrm>
            <a:off x="10368642" y="4211610"/>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50" name="Rectangle 11">
            <a:extLst>
              <a:ext uri="{FF2B5EF4-FFF2-40B4-BE49-F238E27FC236}">
                <a16:creationId xmlns:a16="http://schemas.microsoft.com/office/drawing/2014/main" id="{E398D6E8-CECF-C163-762F-837C520271A3}"/>
              </a:ext>
            </a:extLst>
          </p:cNvPr>
          <p:cNvSpPr/>
          <p:nvPr/>
        </p:nvSpPr>
        <p:spPr>
          <a:xfrm>
            <a:off x="7947044" y="2169276"/>
            <a:ext cx="972000" cy="4572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F51</a:t>
            </a:r>
          </a:p>
        </p:txBody>
      </p:sp>
      <p:sp>
        <p:nvSpPr>
          <p:cNvPr id="52" name="Rectangle 11">
            <a:extLst>
              <a:ext uri="{FF2B5EF4-FFF2-40B4-BE49-F238E27FC236}">
                <a16:creationId xmlns:a16="http://schemas.microsoft.com/office/drawing/2014/main" id="{5452C77E-DFF7-202E-DFD6-FFC7501AEE0C}"/>
              </a:ext>
            </a:extLst>
          </p:cNvPr>
          <p:cNvSpPr/>
          <p:nvPr/>
        </p:nvSpPr>
        <p:spPr>
          <a:xfrm>
            <a:off x="8853005" y="3829445"/>
            <a:ext cx="97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F53</a:t>
            </a:r>
          </a:p>
        </p:txBody>
      </p:sp>
      <p:sp>
        <p:nvSpPr>
          <p:cNvPr id="53" name="Rectangle 11">
            <a:extLst>
              <a:ext uri="{FF2B5EF4-FFF2-40B4-BE49-F238E27FC236}">
                <a16:creationId xmlns:a16="http://schemas.microsoft.com/office/drawing/2014/main" id="{EBB26E3B-E5E5-6979-2C6C-225481A60E91}"/>
              </a:ext>
            </a:extLst>
          </p:cNvPr>
          <p:cNvSpPr/>
          <p:nvPr/>
        </p:nvSpPr>
        <p:spPr>
          <a:xfrm>
            <a:off x="10112611" y="3809851"/>
            <a:ext cx="97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F54</a:t>
            </a:r>
          </a:p>
        </p:txBody>
      </p:sp>
      <p:sp>
        <p:nvSpPr>
          <p:cNvPr id="59" name="Rectangle 11">
            <a:extLst>
              <a:ext uri="{FF2B5EF4-FFF2-40B4-BE49-F238E27FC236}">
                <a16:creationId xmlns:a16="http://schemas.microsoft.com/office/drawing/2014/main" id="{7648D728-49F4-D66A-572F-2E931CDAB3A2}"/>
              </a:ext>
            </a:extLst>
          </p:cNvPr>
          <p:cNvSpPr/>
          <p:nvPr/>
        </p:nvSpPr>
        <p:spPr>
          <a:xfrm>
            <a:off x="10112611" y="4544627"/>
            <a:ext cx="972000" cy="457200"/>
          </a:xfrm>
          <a:prstGeom prst="rect">
            <a:avLst/>
          </a:prstGeom>
          <a:solidFill>
            <a:srgbClr val="FFD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F55</a:t>
            </a:r>
          </a:p>
        </p:txBody>
      </p:sp>
      <p:sp>
        <p:nvSpPr>
          <p:cNvPr id="11" name="Rectangle 10">
            <a:extLst>
              <a:ext uri="{FF2B5EF4-FFF2-40B4-BE49-F238E27FC236}">
                <a16:creationId xmlns:a16="http://schemas.microsoft.com/office/drawing/2014/main" id="{075280E3-7250-ACCE-7207-531C11E59158}"/>
              </a:ext>
            </a:extLst>
          </p:cNvPr>
          <p:cNvSpPr/>
          <p:nvPr/>
        </p:nvSpPr>
        <p:spPr>
          <a:xfrm>
            <a:off x="7867487" y="1271276"/>
            <a:ext cx="2676581"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noProof="0">
                <a:solidFill>
                  <a:srgbClr val="14143C"/>
                </a:solidFill>
              </a:rPr>
              <a:t>Har transportøren alle nødvendige oplysninger?</a:t>
            </a:r>
          </a:p>
        </p:txBody>
      </p:sp>
      <p:grpSp>
        <p:nvGrpSpPr>
          <p:cNvPr id="6" name="Gruppe 5">
            <a:extLst>
              <a:ext uri="{FF2B5EF4-FFF2-40B4-BE49-F238E27FC236}">
                <a16:creationId xmlns:a16="http://schemas.microsoft.com/office/drawing/2014/main" id="{105BF162-744A-981B-9114-D67F87E28CE1}"/>
              </a:ext>
            </a:extLst>
          </p:cNvPr>
          <p:cNvGrpSpPr/>
          <p:nvPr/>
        </p:nvGrpSpPr>
        <p:grpSpPr>
          <a:xfrm>
            <a:off x="8035150" y="4635280"/>
            <a:ext cx="1783578" cy="2130803"/>
            <a:chOff x="575527" y="4690992"/>
            <a:chExt cx="1783578" cy="2130803"/>
          </a:xfrm>
        </p:grpSpPr>
        <p:sp>
          <p:nvSpPr>
            <p:cNvPr id="27" name="Rectangle 45">
              <a:extLst>
                <a:ext uri="{FF2B5EF4-FFF2-40B4-BE49-F238E27FC236}">
                  <a16:creationId xmlns:a16="http://schemas.microsoft.com/office/drawing/2014/main" id="{EC2B930F-30DF-DC98-798E-D29F96C4D8B1}"/>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F41</a:t>
              </a:r>
            </a:p>
          </p:txBody>
        </p:sp>
        <p:sp>
          <p:nvSpPr>
            <p:cNvPr id="28" name="Tekstfelt 27">
              <a:extLst>
                <a:ext uri="{FF2B5EF4-FFF2-40B4-BE49-F238E27FC236}">
                  <a16:creationId xmlns:a16="http://schemas.microsoft.com/office/drawing/2014/main" id="{189148B3-F191-E9FC-ACE8-651AB544C53D}"/>
                </a:ext>
              </a:extLst>
            </p:cNvPr>
            <p:cNvSpPr txBox="1"/>
            <p:nvPr/>
          </p:nvSpPr>
          <p:spPr>
            <a:xfrm>
              <a:off x="1245362" y="606257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29" name="Rectangle 45">
              <a:extLst>
                <a:ext uri="{FF2B5EF4-FFF2-40B4-BE49-F238E27FC236}">
                  <a16:creationId xmlns:a16="http://schemas.microsoft.com/office/drawing/2014/main" id="{3ED07666-8A9F-C0A0-C30D-F6DFEF83D016}"/>
                </a:ext>
              </a:extLst>
            </p:cNvPr>
            <p:cNvSpPr/>
            <p:nvPr/>
          </p:nvSpPr>
          <p:spPr>
            <a:xfrm>
              <a:off x="970214" y="5090965"/>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F43</a:t>
              </a:r>
            </a:p>
          </p:txBody>
        </p:sp>
        <p:sp>
          <p:nvSpPr>
            <p:cNvPr id="30" name="Rectangle 45">
              <a:extLst>
                <a:ext uri="{FF2B5EF4-FFF2-40B4-BE49-F238E27FC236}">
                  <a16:creationId xmlns:a16="http://schemas.microsoft.com/office/drawing/2014/main" id="{661A6F5A-42DD-E3BF-535B-2287EABCC95B}"/>
                </a:ext>
              </a:extLst>
            </p:cNvPr>
            <p:cNvSpPr/>
            <p:nvPr/>
          </p:nvSpPr>
          <p:spPr>
            <a:xfrm>
              <a:off x="970214" y="5728510"/>
              <a:ext cx="975360" cy="360000"/>
            </a:xfrm>
            <a:prstGeom prst="rect">
              <a:avLst/>
            </a:prstGeom>
            <a:solidFill>
              <a:srgbClr val="2E9CD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b="1" noProof="0">
                  <a:solidFill>
                    <a:schemeClr val="bg1"/>
                  </a:solidFill>
                </a:rPr>
                <a:t>F44</a:t>
              </a:r>
            </a:p>
          </p:txBody>
        </p:sp>
        <p:sp>
          <p:nvSpPr>
            <p:cNvPr id="31" name="Tekstfelt 30">
              <a:extLst>
                <a:ext uri="{FF2B5EF4-FFF2-40B4-BE49-F238E27FC236}">
                  <a16:creationId xmlns:a16="http://schemas.microsoft.com/office/drawing/2014/main" id="{2E625B17-3772-FA3D-3FCF-43BE36391290}"/>
                </a:ext>
              </a:extLst>
            </p:cNvPr>
            <p:cNvSpPr txBox="1"/>
            <p:nvPr/>
          </p:nvSpPr>
          <p:spPr>
            <a:xfrm>
              <a:off x="1227925" y="5434468"/>
              <a:ext cx="459938" cy="309765"/>
            </a:xfrm>
            <a:prstGeom prst="rect">
              <a:avLst/>
            </a:prstGeom>
            <a:noFill/>
          </p:spPr>
          <p:txBody>
            <a:bodyPr wrap="square" lIns="0" tIns="0" rIns="0" bIns="0" rtlCol="0">
              <a:spAutoFit/>
            </a:bodyPr>
            <a:lstStyle/>
            <a:p>
              <a:pPr algn="ctr">
                <a:lnSpc>
                  <a:spcPct val="111000"/>
                </a:lnSpc>
              </a:pPr>
              <a:r>
                <a:rPr lang="da-DK" sz="2000" b="1">
                  <a:solidFill>
                    <a:srgbClr val="14143C"/>
                  </a:solidFill>
                </a:rPr>
                <a:t>+</a:t>
              </a:r>
            </a:p>
          </p:txBody>
        </p:sp>
        <p:sp>
          <p:nvSpPr>
            <p:cNvPr id="33" name="Tekstfelt 32">
              <a:extLst>
                <a:ext uri="{FF2B5EF4-FFF2-40B4-BE49-F238E27FC236}">
                  <a16:creationId xmlns:a16="http://schemas.microsoft.com/office/drawing/2014/main" id="{739FCD96-DF93-EC13-28AA-B85BFD543863}"/>
                </a:ext>
              </a:extLst>
            </p:cNvPr>
            <p:cNvSpPr txBox="1"/>
            <p:nvPr/>
          </p:nvSpPr>
          <p:spPr>
            <a:xfrm>
              <a:off x="749541" y="4780451"/>
              <a:ext cx="1477970" cy="216854"/>
            </a:xfrm>
            <a:prstGeom prst="rect">
              <a:avLst/>
            </a:prstGeom>
            <a:noFill/>
            <a:ln>
              <a:noFill/>
            </a:ln>
          </p:spPr>
          <p:txBody>
            <a:bodyPr wrap="none" lIns="0" tIns="0" rIns="0" bIns="0" rtlCol="0">
              <a:spAutoFit/>
            </a:bodyPr>
            <a:lstStyle/>
            <a:p>
              <a:pPr algn="ctr">
                <a:lnSpc>
                  <a:spcPct val="111000"/>
                </a:lnSpc>
              </a:pPr>
              <a:r>
                <a:rPr lang="da-DK" sz="1400" b="1" noProof="0"/>
                <a:t>Postforsendelser</a:t>
              </a:r>
            </a:p>
          </p:txBody>
        </p:sp>
        <p:sp>
          <p:nvSpPr>
            <p:cNvPr id="34" name="Rektangel 33">
              <a:extLst>
                <a:ext uri="{FF2B5EF4-FFF2-40B4-BE49-F238E27FC236}">
                  <a16:creationId xmlns:a16="http://schemas.microsoft.com/office/drawing/2014/main" id="{E7CB95A3-182C-29FC-A10F-A501810A2259}"/>
                </a:ext>
              </a:extLst>
            </p:cNvPr>
            <p:cNvSpPr/>
            <p:nvPr/>
          </p:nvSpPr>
          <p:spPr>
            <a:xfrm>
              <a:off x="575527" y="4690992"/>
              <a:ext cx="1783578" cy="21308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grpSp>
      <p:grpSp>
        <p:nvGrpSpPr>
          <p:cNvPr id="76" name="Gruppe 75">
            <a:extLst>
              <a:ext uri="{FF2B5EF4-FFF2-40B4-BE49-F238E27FC236}">
                <a16:creationId xmlns:a16="http://schemas.microsoft.com/office/drawing/2014/main" id="{2035E7DC-009F-9BCD-AF6B-7E4E7695F9C8}"/>
              </a:ext>
            </a:extLst>
          </p:cNvPr>
          <p:cNvGrpSpPr/>
          <p:nvPr/>
        </p:nvGrpSpPr>
        <p:grpSpPr>
          <a:xfrm>
            <a:off x="6353249" y="5446816"/>
            <a:ext cx="1715909" cy="1319267"/>
            <a:chOff x="829710" y="5113968"/>
            <a:chExt cx="2283875" cy="1319267"/>
          </a:xfrm>
        </p:grpSpPr>
        <p:grpSp>
          <p:nvGrpSpPr>
            <p:cNvPr id="77" name="Gruppe 76">
              <a:extLst>
                <a:ext uri="{FF2B5EF4-FFF2-40B4-BE49-F238E27FC236}">
                  <a16:creationId xmlns:a16="http://schemas.microsoft.com/office/drawing/2014/main" id="{636806E5-C553-436F-C2D2-F69F780071CA}"/>
                </a:ext>
              </a:extLst>
            </p:cNvPr>
            <p:cNvGrpSpPr/>
            <p:nvPr/>
          </p:nvGrpSpPr>
          <p:grpSpPr>
            <a:xfrm>
              <a:off x="829710" y="5113968"/>
              <a:ext cx="2283875" cy="1038254"/>
              <a:chOff x="4433322" y="5285907"/>
              <a:chExt cx="2283875" cy="1038254"/>
            </a:xfrm>
          </p:grpSpPr>
          <p:sp>
            <p:nvSpPr>
              <p:cNvPr id="80" name="Rectangle 64">
                <a:extLst>
                  <a:ext uri="{FF2B5EF4-FFF2-40B4-BE49-F238E27FC236}">
                    <a16:creationId xmlns:a16="http://schemas.microsoft.com/office/drawing/2014/main" id="{5910D004-F98A-474C-EEFF-AA8A0F7C1B82}"/>
                  </a:ext>
                </a:extLst>
              </p:cNvPr>
              <p:cNvSpPr/>
              <p:nvPr/>
            </p:nvSpPr>
            <p:spPr>
              <a:xfrm>
                <a:off x="4537012" y="5565100"/>
                <a:ext cx="23958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1" name="Rectangle 64">
                <a:extLst>
                  <a:ext uri="{FF2B5EF4-FFF2-40B4-BE49-F238E27FC236}">
                    <a16:creationId xmlns:a16="http://schemas.microsoft.com/office/drawing/2014/main" id="{8DBCEA8F-E6CB-7485-B3CD-795E73ADB843}"/>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noProof="0">
                    <a:solidFill>
                      <a:schemeClr val="tx1"/>
                    </a:solidFill>
                  </a:rPr>
                  <a:t>Transportør</a:t>
                </a:r>
              </a:p>
            </p:txBody>
          </p:sp>
          <p:sp>
            <p:nvSpPr>
              <p:cNvPr id="82" name="Rectangle 64">
                <a:extLst>
                  <a:ext uri="{FF2B5EF4-FFF2-40B4-BE49-F238E27FC236}">
                    <a16:creationId xmlns:a16="http://schemas.microsoft.com/office/drawing/2014/main" id="{18A77181-A1A1-B472-2829-DFC34CD17BEA}"/>
                  </a:ext>
                </a:extLst>
              </p:cNvPr>
              <p:cNvSpPr/>
              <p:nvPr/>
            </p:nvSpPr>
            <p:spPr>
              <a:xfrm>
                <a:off x="4537012" y="5822054"/>
                <a:ext cx="23958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83" name="Rectangle 64">
                <a:extLst>
                  <a:ext uri="{FF2B5EF4-FFF2-40B4-BE49-F238E27FC236}">
                    <a16:creationId xmlns:a16="http://schemas.microsoft.com/office/drawing/2014/main" id="{D53CD623-085A-80F9-F68B-21FFFBE9E6CB}"/>
                  </a:ext>
                </a:extLst>
              </p:cNvPr>
              <p:cNvSpPr/>
              <p:nvPr/>
            </p:nvSpPr>
            <p:spPr>
              <a:xfrm>
                <a:off x="4736793" y="5791620"/>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Speditør</a:t>
                </a:r>
                <a:endParaRPr lang="da-DK" sz="900" noProof="0">
                  <a:solidFill>
                    <a:schemeClr val="tx1"/>
                  </a:solidFill>
                </a:endParaRPr>
              </a:p>
            </p:txBody>
          </p:sp>
          <p:sp>
            <p:nvSpPr>
              <p:cNvPr id="84" name="Rectangle 64">
                <a:extLst>
                  <a:ext uri="{FF2B5EF4-FFF2-40B4-BE49-F238E27FC236}">
                    <a16:creationId xmlns:a16="http://schemas.microsoft.com/office/drawing/2014/main" id="{C3099E10-C3BA-C173-BBCB-92C993799B02}"/>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Køber/sælger</a:t>
                </a:r>
              </a:p>
            </p:txBody>
          </p:sp>
          <p:sp>
            <p:nvSpPr>
              <p:cNvPr id="85" name="Rectangle 64">
                <a:extLst>
                  <a:ext uri="{FF2B5EF4-FFF2-40B4-BE49-F238E27FC236}">
                    <a16:creationId xmlns:a16="http://schemas.microsoft.com/office/drawing/2014/main" id="{8F6F9186-8C6A-B940-E190-D37E9E493AE1}"/>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b="1" noProof="0">
                    <a:solidFill>
                      <a:schemeClr val="tx1"/>
                    </a:solidFill>
                  </a:rPr>
                  <a:t>Hvem indsender?</a:t>
                </a:r>
              </a:p>
            </p:txBody>
          </p:sp>
          <p:sp>
            <p:nvSpPr>
              <p:cNvPr id="86" name="Rectangle 64">
                <a:extLst>
                  <a:ext uri="{FF2B5EF4-FFF2-40B4-BE49-F238E27FC236}">
                    <a16:creationId xmlns:a16="http://schemas.microsoft.com/office/drawing/2014/main" id="{2B6E07D0-1C7A-DCCC-4995-F02F799AEE53}"/>
                  </a:ext>
                </a:extLst>
              </p:cNvPr>
              <p:cNvSpPr/>
              <p:nvPr/>
            </p:nvSpPr>
            <p:spPr>
              <a:xfrm>
                <a:off x="4537012" y="6107287"/>
                <a:ext cx="239580" cy="180000"/>
              </a:xfrm>
              <a:prstGeom prst="rect">
                <a:avLst/>
              </a:prstGeom>
              <a:solidFill>
                <a:srgbClr val="FFD6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grpSp>
        <p:sp>
          <p:nvSpPr>
            <p:cNvPr id="78" name="Rectangle 64">
              <a:extLst>
                <a:ext uri="{FF2B5EF4-FFF2-40B4-BE49-F238E27FC236}">
                  <a16:creationId xmlns:a16="http://schemas.microsoft.com/office/drawing/2014/main" id="{2B639BC3-C912-51FE-1447-5257D013DB71}"/>
                </a:ext>
              </a:extLst>
            </p:cNvPr>
            <p:cNvSpPr/>
            <p:nvPr/>
          </p:nvSpPr>
          <p:spPr>
            <a:xfrm>
              <a:off x="933400" y="6216404"/>
              <a:ext cx="23958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900" noProof="0">
                <a:solidFill>
                  <a:schemeClr val="tx1"/>
                </a:solidFill>
              </a:endParaRPr>
            </a:p>
          </p:txBody>
        </p:sp>
        <p:sp>
          <p:nvSpPr>
            <p:cNvPr id="79" name="Rectangle 64">
              <a:extLst>
                <a:ext uri="{FF2B5EF4-FFF2-40B4-BE49-F238E27FC236}">
                  <a16:creationId xmlns:a16="http://schemas.microsoft.com/office/drawing/2014/main" id="{B39DD39A-B093-77F6-ACA2-3D2BBB61BDA8}"/>
                </a:ext>
              </a:extLst>
            </p:cNvPr>
            <p:cNvSpPr/>
            <p:nvPr/>
          </p:nvSpPr>
          <p:spPr>
            <a:xfrm>
              <a:off x="1133181" y="6181234"/>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da-DK" sz="900">
                  <a:solidFill>
                    <a:schemeClr val="tx1"/>
                  </a:solidFill>
                </a:rPr>
                <a:t>Postvirksomhed</a:t>
              </a:r>
              <a:endParaRPr lang="da-DK" sz="900" noProof="0">
                <a:solidFill>
                  <a:schemeClr val="tx1"/>
                </a:solidFill>
              </a:endParaRPr>
            </a:p>
          </p:txBody>
        </p:sp>
      </p:grpSp>
      <p:grpSp>
        <p:nvGrpSpPr>
          <p:cNvPr id="87" name="Gruppe 86">
            <a:extLst>
              <a:ext uri="{FF2B5EF4-FFF2-40B4-BE49-F238E27FC236}">
                <a16:creationId xmlns:a16="http://schemas.microsoft.com/office/drawing/2014/main" id="{648F72A4-56DA-407C-C09B-4FED92D1804A}"/>
              </a:ext>
            </a:extLst>
          </p:cNvPr>
          <p:cNvGrpSpPr/>
          <p:nvPr/>
        </p:nvGrpSpPr>
        <p:grpSpPr>
          <a:xfrm>
            <a:off x="8219147" y="1741869"/>
            <a:ext cx="360000" cy="454070"/>
            <a:chOff x="5355084" y="1269743"/>
            <a:chExt cx="360000" cy="454070"/>
          </a:xfrm>
        </p:grpSpPr>
        <p:cxnSp>
          <p:nvCxnSpPr>
            <p:cNvPr id="88" name="Lige forbindelse 87">
              <a:extLst>
                <a:ext uri="{FF2B5EF4-FFF2-40B4-BE49-F238E27FC236}">
                  <a16:creationId xmlns:a16="http://schemas.microsoft.com/office/drawing/2014/main" id="{7C9BE5DA-9F48-2461-5ABB-14F3FF020C46}"/>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9" name="Gruppe 88">
              <a:extLst>
                <a:ext uri="{FF2B5EF4-FFF2-40B4-BE49-F238E27FC236}">
                  <a16:creationId xmlns:a16="http://schemas.microsoft.com/office/drawing/2014/main" id="{77D14C16-625E-E9DC-FD10-E60C95F2B82E}"/>
                </a:ext>
              </a:extLst>
            </p:cNvPr>
            <p:cNvGrpSpPr/>
            <p:nvPr/>
          </p:nvGrpSpPr>
          <p:grpSpPr>
            <a:xfrm>
              <a:off x="5355084" y="1380027"/>
              <a:ext cx="360000" cy="180000"/>
              <a:chOff x="7101605" y="1231132"/>
              <a:chExt cx="384048" cy="328527"/>
            </a:xfrm>
          </p:grpSpPr>
          <p:sp>
            <p:nvSpPr>
              <p:cNvPr id="90" name="Ellipse 89">
                <a:extLst>
                  <a:ext uri="{FF2B5EF4-FFF2-40B4-BE49-F238E27FC236}">
                    <a16:creationId xmlns:a16="http://schemas.microsoft.com/office/drawing/2014/main" id="{90124DA2-FDCD-E829-8705-F3F9E95E732D}"/>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91" name="TextBox 24">
                <a:extLst>
                  <a:ext uri="{FF2B5EF4-FFF2-40B4-BE49-F238E27FC236}">
                    <a16:creationId xmlns:a16="http://schemas.microsoft.com/office/drawing/2014/main" id="{B1FC028A-A12E-75F7-8AEC-5EFEF082DA91}"/>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92" name="Gruppe 91">
            <a:extLst>
              <a:ext uri="{FF2B5EF4-FFF2-40B4-BE49-F238E27FC236}">
                <a16:creationId xmlns:a16="http://schemas.microsoft.com/office/drawing/2014/main" id="{16E77FBB-CBF5-1266-E372-A2CCA0847420}"/>
              </a:ext>
            </a:extLst>
          </p:cNvPr>
          <p:cNvGrpSpPr/>
          <p:nvPr/>
        </p:nvGrpSpPr>
        <p:grpSpPr>
          <a:xfrm>
            <a:off x="9784071" y="1752983"/>
            <a:ext cx="360000" cy="412792"/>
            <a:chOff x="6495793" y="1280857"/>
            <a:chExt cx="360000" cy="412792"/>
          </a:xfrm>
        </p:grpSpPr>
        <p:cxnSp>
          <p:nvCxnSpPr>
            <p:cNvPr id="93" name="Lige forbindelse 92">
              <a:extLst>
                <a:ext uri="{FF2B5EF4-FFF2-40B4-BE49-F238E27FC236}">
                  <a16:creationId xmlns:a16="http://schemas.microsoft.com/office/drawing/2014/main" id="{17D779CD-465F-21D2-8D00-42CE7B66922B}"/>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4" name="Gruppe 93">
              <a:extLst>
                <a:ext uri="{FF2B5EF4-FFF2-40B4-BE49-F238E27FC236}">
                  <a16:creationId xmlns:a16="http://schemas.microsoft.com/office/drawing/2014/main" id="{C9F314A6-D211-CD9F-3F3C-584AC7A15495}"/>
                </a:ext>
              </a:extLst>
            </p:cNvPr>
            <p:cNvGrpSpPr/>
            <p:nvPr/>
          </p:nvGrpSpPr>
          <p:grpSpPr>
            <a:xfrm>
              <a:off x="6495793" y="1380027"/>
              <a:ext cx="360000" cy="180000"/>
              <a:chOff x="7768069" y="1535457"/>
              <a:chExt cx="384048" cy="328527"/>
            </a:xfrm>
          </p:grpSpPr>
          <p:sp>
            <p:nvSpPr>
              <p:cNvPr id="95" name="Ellipse 94">
                <a:extLst>
                  <a:ext uri="{FF2B5EF4-FFF2-40B4-BE49-F238E27FC236}">
                    <a16:creationId xmlns:a16="http://schemas.microsoft.com/office/drawing/2014/main" id="{13943810-B209-FC25-ABC8-089B096B32BB}"/>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02" name="TextBox 25">
                <a:extLst>
                  <a:ext uri="{FF2B5EF4-FFF2-40B4-BE49-F238E27FC236}">
                    <a16:creationId xmlns:a16="http://schemas.microsoft.com/office/drawing/2014/main" id="{65B6E5A2-F498-2F97-2E41-16356D422353}"/>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sp>
        <p:nvSpPr>
          <p:cNvPr id="103" name="Rectangle 10">
            <a:extLst>
              <a:ext uri="{FF2B5EF4-FFF2-40B4-BE49-F238E27FC236}">
                <a16:creationId xmlns:a16="http://schemas.microsoft.com/office/drawing/2014/main" id="{CD6F7E98-3648-6287-A788-6FF8006D1E8B}"/>
              </a:ext>
            </a:extLst>
          </p:cNvPr>
          <p:cNvSpPr/>
          <p:nvPr/>
        </p:nvSpPr>
        <p:spPr>
          <a:xfrm>
            <a:off x="8804766" y="2921266"/>
            <a:ext cx="23958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100">
                <a:solidFill>
                  <a:srgbClr val="14143C"/>
                </a:solidFill>
              </a:rPr>
              <a:t>Har s</a:t>
            </a:r>
            <a:r>
              <a:rPr lang="da-DK" sz="1100" noProof="0" err="1">
                <a:solidFill>
                  <a:srgbClr val="14143C"/>
                </a:solidFill>
              </a:rPr>
              <a:t>peditøren</a:t>
            </a:r>
            <a:r>
              <a:rPr lang="da-DK" sz="1100" noProof="0">
                <a:solidFill>
                  <a:srgbClr val="14143C"/>
                </a:solidFill>
              </a:rPr>
              <a:t> alle nødvendige vareforsendelses-oplysninger?</a:t>
            </a:r>
          </a:p>
        </p:txBody>
      </p:sp>
      <p:grpSp>
        <p:nvGrpSpPr>
          <p:cNvPr id="104" name="Gruppe 103">
            <a:extLst>
              <a:ext uri="{FF2B5EF4-FFF2-40B4-BE49-F238E27FC236}">
                <a16:creationId xmlns:a16="http://schemas.microsoft.com/office/drawing/2014/main" id="{6C242546-1816-4992-6B1A-F243B061B08C}"/>
              </a:ext>
            </a:extLst>
          </p:cNvPr>
          <p:cNvGrpSpPr/>
          <p:nvPr/>
        </p:nvGrpSpPr>
        <p:grpSpPr>
          <a:xfrm>
            <a:off x="9159005" y="3377307"/>
            <a:ext cx="360000" cy="454070"/>
            <a:chOff x="5355084" y="1269743"/>
            <a:chExt cx="360000" cy="454070"/>
          </a:xfrm>
        </p:grpSpPr>
        <p:cxnSp>
          <p:nvCxnSpPr>
            <p:cNvPr id="105" name="Lige forbindelse 104">
              <a:extLst>
                <a:ext uri="{FF2B5EF4-FFF2-40B4-BE49-F238E27FC236}">
                  <a16:creationId xmlns:a16="http://schemas.microsoft.com/office/drawing/2014/main" id="{0FC9548E-4733-169D-2D48-AEDE1F427899}"/>
                </a:ext>
              </a:extLst>
            </p:cNvPr>
            <p:cNvCxnSpPr>
              <a:cxnSpLocks/>
            </p:cNvCxnSpPr>
            <p:nvPr/>
          </p:nvCxnSpPr>
          <p:spPr>
            <a:xfrm>
              <a:off x="5541300" y="1269743"/>
              <a:ext cx="0" cy="454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uppe 105">
              <a:extLst>
                <a:ext uri="{FF2B5EF4-FFF2-40B4-BE49-F238E27FC236}">
                  <a16:creationId xmlns:a16="http://schemas.microsoft.com/office/drawing/2014/main" id="{190B67B4-D1BB-C3D3-A62A-2267E319C7A9}"/>
                </a:ext>
              </a:extLst>
            </p:cNvPr>
            <p:cNvGrpSpPr/>
            <p:nvPr/>
          </p:nvGrpSpPr>
          <p:grpSpPr>
            <a:xfrm>
              <a:off x="5355084" y="1380027"/>
              <a:ext cx="360000" cy="180000"/>
              <a:chOff x="7101605" y="1231132"/>
              <a:chExt cx="384048" cy="328527"/>
            </a:xfrm>
          </p:grpSpPr>
          <p:sp>
            <p:nvSpPr>
              <p:cNvPr id="107" name="Ellipse 106">
                <a:extLst>
                  <a:ext uri="{FF2B5EF4-FFF2-40B4-BE49-F238E27FC236}">
                    <a16:creationId xmlns:a16="http://schemas.microsoft.com/office/drawing/2014/main" id="{F15A7646-41E1-6F4D-BCE4-A43261B4523E}"/>
                  </a:ext>
                </a:extLst>
              </p:cNvPr>
              <p:cNvSpPr/>
              <p:nvPr/>
            </p:nvSpPr>
            <p:spPr>
              <a:xfrm>
                <a:off x="7129719" y="1231132"/>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08" name="TextBox 24">
                <a:extLst>
                  <a:ext uri="{FF2B5EF4-FFF2-40B4-BE49-F238E27FC236}">
                    <a16:creationId xmlns:a16="http://schemas.microsoft.com/office/drawing/2014/main" id="{258DB464-BFCA-5434-CCF4-5719A8E3C99B}"/>
                  </a:ext>
                </a:extLst>
              </p:cNvPr>
              <p:cNvSpPr txBox="1"/>
              <p:nvPr/>
            </p:nvSpPr>
            <p:spPr>
              <a:xfrm>
                <a:off x="7101605" y="1256388"/>
                <a:ext cx="384048" cy="197116"/>
              </a:xfrm>
              <a:prstGeom prst="rect">
                <a:avLst/>
              </a:prstGeom>
              <a:noFill/>
              <a:ln>
                <a:noFill/>
              </a:ln>
            </p:spPr>
            <p:txBody>
              <a:bodyPr wrap="square" lIns="0" tIns="0" rIns="0" bIns="0" rtlCol="0">
                <a:spAutoFit/>
              </a:bodyPr>
              <a:lstStyle/>
              <a:p>
                <a:pPr algn="ctr">
                  <a:lnSpc>
                    <a:spcPct val="111000"/>
                  </a:lnSpc>
                </a:pPr>
                <a:r>
                  <a:rPr lang="da-DK" sz="1000" b="1"/>
                  <a:t>JA</a:t>
                </a:r>
              </a:p>
            </p:txBody>
          </p:sp>
        </p:grpSp>
      </p:grpSp>
      <p:grpSp>
        <p:nvGrpSpPr>
          <p:cNvPr id="109" name="Gruppe 108">
            <a:extLst>
              <a:ext uri="{FF2B5EF4-FFF2-40B4-BE49-F238E27FC236}">
                <a16:creationId xmlns:a16="http://schemas.microsoft.com/office/drawing/2014/main" id="{B9900EDB-319A-F2BA-7578-9D706E7834B3}"/>
              </a:ext>
            </a:extLst>
          </p:cNvPr>
          <p:cNvGrpSpPr/>
          <p:nvPr/>
        </p:nvGrpSpPr>
        <p:grpSpPr>
          <a:xfrm>
            <a:off x="10356276" y="3386734"/>
            <a:ext cx="360000" cy="412792"/>
            <a:chOff x="6495793" y="1280857"/>
            <a:chExt cx="360000" cy="412792"/>
          </a:xfrm>
        </p:grpSpPr>
        <p:cxnSp>
          <p:nvCxnSpPr>
            <p:cNvPr id="110" name="Lige forbindelse 109">
              <a:extLst>
                <a:ext uri="{FF2B5EF4-FFF2-40B4-BE49-F238E27FC236}">
                  <a16:creationId xmlns:a16="http://schemas.microsoft.com/office/drawing/2014/main" id="{DF3E7504-AA80-A11F-6223-10A0121030DA}"/>
                </a:ext>
              </a:extLst>
            </p:cNvPr>
            <p:cNvCxnSpPr>
              <a:cxnSpLocks/>
            </p:cNvCxnSpPr>
            <p:nvPr/>
          </p:nvCxnSpPr>
          <p:spPr>
            <a:xfrm>
              <a:off x="6689728" y="1280857"/>
              <a:ext cx="0" cy="4127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1" name="Gruppe 110">
              <a:extLst>
                <a:ext uri="{FF2B5EF4-FFF2-40B4-BE49-F238E27FC236}">
                  <a16:creationId xmlns:a16="http://schemas.microsoft.com/office/drawing/2014/main" id="{DBAA7FBA-3A08-DF69-872C-176CF0B72AF9}"/>
                </a:ext>
              </a:extLst>
            </p:cNvPr>
            <p:cNvGrpSpPr/>
            <p:nvPr/>
          </p:nvGrpSpPr>
          <p:grpSpPr>
            <a:xfrm>
              <a:off x="6495793" y="1380027"/>
              <a:ext cx="360000" cy="180000"/>
              <a:chOff x="7768069" y="1535457"/>
              <a:chExt cx="384048" cy="328527"/>
            </a:xfrm>
          </p:grpSpPr>
          <p:sp>
            <p:nvSpPr>
              <p:cNvPr id="112" name="Ellipse 111">
                <a:extLst>
                  <a:ext uri="{FF2B5EF4-FFF2-40B4-BE49-F238E27FC236}">
                    <a16:creationId xmlns:a16="http://schemas.microsoft.com/office/drawing/2014/main" id="{82F1CD72-750A-6ED7-900C-6FC00C752044}"/>
                  </a:ext>
                </a:extLst>
              </p:cNvPr>
              <p:cNvSpPr/>
              <p:nvPr/>
            </p:nvSpPr>
            <p:spPr>
              <a:xfrm>
                <a:off x="7792162" y="1535457"/>
                <a:ext cx="328527" cy="328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13" name="TextBox 25">
                <a:extLst>
                  <a:ext uri="{FF2B5EF4-FFF2-40B4-BE49-F238E27FC236}">
                    <a16:creationId xmlns:a16="http://schemas.microsoft.com/office/drawing/2014/main" id="{7C0D4203-FF69-E0C4-DAF8-2A1763D3778A}"/>
                  </a:ext>
                </a:extLst>
              </p:cNvPr>
              <p:cNvSpPr txBox="1"/>
              <p:nvPr/>
            </p:nvSpPr>
            <p:spPr>
              <a:xfrm>
                <a:off x="7768069" y="1558105"/>
                <a:ext cx="384048" cy="197116"/>
              </a:xfrm>
              <a:prstGeom prst="rect">
                <a:avLst/>
              </a:prstGeom>
              <a:noFill/>
              <a:ln>
                <a:noFill/>
              </a:ln>
            </p:spPr>
            <p:txBody>
              <a:bodyPr wrap="square" lIns="0" tIns="0" rIns="0" bIns="0" rtlCol="0">
                <a:spAutoFit/>
              </a:bodyPr>
              <a:lstStyle/>
              <a:p>
                <a:pPr algn="ctr">
                  <a:lnSpc>
                    <a:spcPct val="111000"/>
                  </a:lnSpc>
                </a:pPr>
                <a:r>
                  <a:rPr lang="da-DK" sz="1000" b="1"/>
                  <a:t>NEJ</a:t>
                </a:r>
              </a:p>
            </p:txBody>
          </p:sp>
        </p:grpSp>
      </p:grpSp>
      <p:cxnSp>
        <p:nvCxnSpPr>
          <p:cNvPr id="115" name="Lige forbindelse 114">
            <a:extLst>
              <a:ext uri="{FF2B5EF4-FFF2-40B4-BE49-F238E27FC236}">
                <a16:creationId xmlns:a16="http://schemas.microsoft.com/office/drawing/2014/main" id="{148700C4-97A8-374F-D985-219CA1ECDD58}"/>
              </a:ext>
            </a:extLst>
          </p:cNvPr>
          <p:cNvCxnSpPr>
            <a:stCxn id="51" idx="2"/>
            <a:endCxn id="103" idx="0"/>
          </p:cNvCxnSpPr>
          <p:nvPr/>
        </p:nvCxnSpPr>
        <p:spPr>
          <a:xfrm flipH="1">
            <a:off x="10002666" y="2626476"/>
            <a:ext cx="3648" cy="2947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AA3CC866-453E-2B5F-063C-CF5D4143E8F6}"/>
              </a:ext>
            </a:extLst>
          </p:cNvPr>
          <p:cNvSpPr txBox="1">
            <a:spLocks/>
          </p:cNvSpPr>
          <p:nvPr/>
        </p:nvSpPr>
        <p:spPr>
          <a:xfrm>
            <a:off x="599541" y="4941593"/>
            <a:ext cx="5237719"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da-DK" sz="1400" b="1" dirty="0"/>
              <a:t>Bemærk:</a:t>
            </a:r>
          </a:p>
          <a:p>
            <a:pPr marL="0" indent="0">
              <a:buNone/>
            </a:pPr>
            <a:r>
              <a:rPr lang="da-DK" sz="1400"/>
              <a:t>F52, F53, F54 og F55 forventes at kunne ibrugtages fra december </a:t>
            </a:r>
            <a:r>
              <a:rPr lang="da-DK" sz="1400" dirty="0"/>
              <a:t>2025. Indtil da er det kun F51 og F41, der kan anvendes ved jernbanetransport.</a:t>
            </a:r>
          </a:p>
        </p:txBody>
      </p:sp>
      <p:pic>
        <p:nvPicPr>
          <p:cNvPr id="8" name="Billede 7">
            <a:extLst>
              <a:ext uri="{FF2B5EF4-FFF2-40B4-BE49-F238E27FC236}">
                <a16:creationId xmlns:a16="http://schemas.microsoft.com/office/drawing/2014/main" id="{050C5C75-899A-44AB-C5F0-7B679480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0000" y="-56383"/>
            <a:ext cx="792000" cy="792000"/>
          </a:xfrm>
          <a:prstGeom prst="rect">
            <a:avLst/>
          </a:prstGeom>
        </p:spPr>
      </p:pic>
      <p:sp>
        <p:nvSpPr>
          <p:cNvPr id="5" name="Slide Number Placeholder 4">
            <a:extLst>
              <a:ext uri="{FF2B5EF4-FFF2-40B4-BE49-F238E27FC236}">
                <a16:creationId xmlns:a16="http://schemas.microsoft.com/office/drawing/2014/main" id="{F05047F4-2545-0782-922F-BEAB2BD2FADA}"/>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16</a:t>
            </a:fld>
            <a:endParaRPr lang="da-DK">
              <a:solidFill>
                <a:srgbClr val="14143C"/>
              </a:solidFill>
              <a:latin typeface="Arial"/>
            </a:endParaRPr>
          </a:p>
        </p:txBody>
      </p:sp>
    </p:spTree>
    <p:extLst>
      <p:ext uri="{BB962C8B-B14F-4D97-AF65-F5344CB8AC3E}">
        <p14:creationId xmlns:p14="http://schemas.microsoft.com/office/powerpoint/2010/main" val="17792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626E-D4C5-A3CC-F8DA-059B0B971456}"/>
              </a:ext>
            </a:extLst>
          </p:cNvPr>
          <p:cNvSpPr>
            <a:spLocks noGrp="1"/>
          </p:cNvSpPr>
          <p:nvPr>
            <p:ph type="title"/>
          </p:nvPr>
        </p:nvSpPr>
        <p:spPr/>
        <p:txBody>
          <a:bodyPr>
            <a:normAutofit fontScale="90000"/>
          </a:bodyPr>
          <a:lstStyle/>
          <a:p>
            <a:r>
              <a:rPr lang="da-DK"/>
              <a:t>Sammenkædning af oplysninger</a:t>
            </a:r>
          </a:p>
        </p:txBody>
      </p:sp>
      <p:sp>
        <p:nvSpPr>
          <p:cNvPr id="3" name="Text Placeholder 2">
            <a:extLst>
              <a:ext uri="{FF2B5EF4-FFF2-40B4-BE49-F238E27FC236}">
                <a16:creationId xmlns:a16="http://schemas.microsoft.com/office/drawing/2014/main" id="{A96BE9CA-CDE5-D426-BB3A-E1F916865689}"/>
              </a:ext>
            </a:extLst>
          </p:cNvPr>
          <p:cNvSpPr>
            <a:spLocks noGrp="1"/>
          </p:cNvSpPr>
          <p:nvPr>
            <p:ph type="body" sz="quarter" idx="12"/>
          </p:nvPr>
        </p:nvSpPr>
        <p:spPr>
          <a:xfrm>
            <a:off x="518400" y="1066068"/>
            <a:ext cx="5399087" cy="374400"/>
          </a:xfrm>
        </p:spPr>
        <p:txBody>
          <a:bodyPr/>
          <a:lstStyle/>
          <a:p>
            <a:r>
              <a:rPr lang="da-DK"/>
              <a:t>Hvordan sammenkædes de forskellige F-beskeder til en fuld ENS?</a:t>
            </a:r>
          </a:p>
        </p:txBody>
      </p:sp>
      <p:sp>
        <p:nvSpPr>
          <p:cNvPr id="4" name="Content Placeholder 3">
            <a:extLst>
              <a:ext uri="{FF2B5EF4-FFF2-40B4-BE49-F238E27FC236}">
                <a16:creationId xmlns:a16="http://schemas.microsoft.com/office/drawing/2014/main" id="{C907ECE1-B187-69FE-4FF3-BD3A6C624A30}"/>
              </a:ext>
            </a:extLst>
          </p:cNvPr>
          <p:cNvSpPr>
            <a:spLocks noGrp="1"/>
          </p:cNvSpPr>
          <p:nvPr>
            <p:ph idx="1"/>
          </p:nvPr>
        </p:nvSpPr>
        <p:spPr>
          <a:xfrm>
            <a:off x="518400" y="1840752"/>
            <a:ext cx="5396625" cy="4230337"/>
          </a:xfrm>
        </p:spPr>
        <p:txBody>
          <a:bodyPr/>
          <a:lstStyle/>
          <a:p>
            <a:r>
              <a:rPr lang="da-DK"/>
              <a:t>Sammenkædning af F-beskeder varetages af et fælleseuropæisk system, Common Repository. Processen er reguleret af forskellige timer-regler.</a:t>
            </a:r>
          </a:p>
          <a:p>
            <a:endParaRPr lang="da-DK"/>
          </a:p>
          <a:p>
            <a:r>
              <a:rPr lang="da-DK"/>
              <a:t>Det forventes, at master-angivelsen generelt bliver indsendt efter house. Derfor er det ikke muligt for house-angivelser at referere MRN-nummeret for master-angivelsen.</a:t>
            </a:r>
          </a:p>
          <a:p>
            <a:endParaRPr lang="da-DK"/>
          </a:p>
          <a:p>
            <a:r>
              <a:rPr lang="da-DK"/>
              <a:t>Der benyttes i stedet ”funktionelle referencer”. Det betyder, at relationen mellem master og house dannes ud fra generelle oplysninger i de delvise angivelser.</a:t>
            </a:r>
          </a:p>
          <a:p>
            <a:endParaRPr lang="da-DK"/>
          </a:p>
          <a:p>
            <a:r>
              <a:rPr lang="da-DK"/>
              <a:t>Generelt benyttes en kombination af transportørens identifikationsnummer (EORI) og master-transportdokument-referencenummer (MAWB, MBL).</a:t>
            </a:r>
          </a:p>
          <a:p>
            <a:endParaRPr lang="da-DK"/>
          </a:p>
          <a:p>
            <a:pPr lvl="1"/>
            <a:endParaRPr lang="da-DK" sz="1500"/>
          </a:p>
        </p:txBody>
      </p:sp>
      <p:sp>
        <p:nvSpPr>
          <p:cNvPr id="5" name="Slide Number Placeholder 4">
            <a:extLst>
              <a:ext uri="{FF2B5EF4-FFF2-40B4-BE49-F238E27FC236}">
                <a16:creationId xmlns:a16="http://schemas.microsoft.com/office/drawing/2014/main" id="{E4322D6F-D0E1-6F4C-A289-E427B93269C1}"/>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17</a:t>
            </a:fld>
            <a:endParaRPr lang="da-DK">
              <a:latin typeface="Academy Sans Office" panose="020B0503030000000000" pitchFamily="34" charset="0"/>
            </a:endParaRPr>
          </a:p>
        </p:txBody>
      </p:sp>
      <p:pic>
        <p:nvPicPr>
          <p:cNvPr id="6" name="Picture 10" descr="Et billede, der indeholder pil&#10;&#10;Automatisk genereret beskrivelse">
            <a:extLst>
              <a:ext uri="{FF2B5EF4-FFF2-40B4-BE49-F238E27FC236}">
                <a16:creationId xmlns:a16="http://schemas.microsoft.com/office/drawing/2014/main" id="{EFDE660C-39BB-B2C7-18BF-8C31184EC8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77" b="28812"/>
          <a:stretch/>
        </p:blipFill>
        <p:spPr bwMode="auto">
          <a:xfrm>
            <a:off x="6659727" y="1731377"/>
            <a:ext cx="2158130" cy="779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t billede, der indeholder pil&#10;&#10;Automatisk genereret beskrivelse">
            <a:extLst>
              <a:ext uri="{FF2B5EF4-FFF2-40B4-BE49-F238E27FC236}">
                <a16:creationId xmlns:a16="http://schemas.microsoft.com/office/drawing/2014/main" id="{F1E32723-0ACB-DF04-DBB2-03C1B4D9E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77" b="28812"/>
          <a:stretch/>
        </p:blipFill>
        <p:spPr bwMode="auto">
          <a:xfrm>
            <a:off x="6659727" y="4279354"/>
            <a:ext cx="2158130" cy="77933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15C18DFB-CB38-9B75-C712-9417D6FB9AEB}"/>
              </a:ext>
            </a:extLst>
          </p:cNvPr>
          <p:cNvCxnSpPr>
            <a:cxnSpLocks/>
          </p:cNvCxnSpPr>
          <p:nvPr/>
        </p:nvCxnSpPr>
        <p:spPr>
          <a:xfrm>
            <a:off x="8714040" y="2337475"/>
            <a:ext cx="11376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ctangle 13">
            <a:extLst>
              <a:ext uri="{FF2B5EF4-FFF2-40B4-BE49-F238E27FC236}">
                <a16:creationId xmlns:a16="http://schemas.microsoft.com/office/drawing/2014/main" id="{22FEF97F-0EF0-B8D1-EE9B-46CDEA286D8E}"/>
              </a:ext>
            </a:extLst>
          </p:cNvPr>
          <p:cNvSpPr/>
          <p:nvPr/>
        </p:nvSpPr>
        <p:spPr>
          <a:xfrm>
            <a:off x="8767657" y="2168259"/>
            <a:ext cx="1030385" cy="157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400" noProof="0"/>
              <a:t>Short </a:t>
            </a:r>
            <a:r>
              <a:rPr lang="da-DK" sz="1400" noProof="0" err="1"/>
              <a:t>sea</a:t>
            </a:r>
            <a:endParaRPr lang="da-DK" sz="1400" noProof="0"/>
          </a:p>
        </p:txBody>
      </p:sp>
      <p:cxnSp>
        <p:nvCxnSpPr>
          <p:cNvPr id="15" name="Straight Connector 14">
            <a:extLst>
              <a:ext uri="{FF2B5EF4-FFF2-40B4-BE49-F238E27FC236}">
                <a16:creationId xmlns:a16="http://schemas.microsoft.com/office/drawing/2014/main" id="{D6FC684D-0D2D-07F5-00E2-8956C9CF41E4}"/>
              </a:ext>
            </a:extLst>
          </p:cNvPr>
          <p:cNvCxnSpPr>
            <a:cxnSpLocks/>
          </p:cNvCxnSpPr>
          <p:nvPr/>
        </p:nvCxnSpPr>
        <p:spPr>
          <a:xfrm>
            <a:off x="8717459" y="4870896"/>
            <a:ext cx="11376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EC3369E4-C052-9AFF-A665-DF967ECBE458}"/>
              </a:ext>
            </a:extLst>
          </p:cNvPr>
          <p:cNvSpPr/>
          <p:nvPr/>
        </p:nvSpPr>
        <p:spPr>
          <a:xfrm>
            <a:off x="8771076" y="4701680"/>
            <a:ext cx="1030385" cy="157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400" noProof="0"/>
              <a:t>Deep </a:t>
            </a:r>
            <a:r>
              <a:rPr lang="da-DK" sz="1400" noProof="0" err="1"/>
              <a:t>sea</a:t>
            </a:r>
            <a:endParaRPr lang="da-DK" sz="1400" noProof="0"/>
          </a:p>
        </p:txBody>
      </p:sp>
      <p:pic>
        <p:nvPicPr>
          <p:cNvPr id="17" name="Billede 3313" descr="Et billede, der indeholder stjerne&#10;&#10;Automatisk genereret beskrivelse">
            <a:extLst>
              <a:ext uri="{FF2B5EF4-FFF2-40B4-BE49-F238E27FC236}">
                <a16:creationId xmlns:a16="http://schemas.microsoft.com/office/drawing/2014/main" id="{D98994AD-32DF-0B14-E256-4924AB3A6624}"/>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l="17618" t="18858" r="17287" b="14392"/>
          <a:stretch/>
        </p:blipFill>
        <p:spPr>
          <a:xfrm>
            <a:off x="9851661" y="1613983"/>
            <a:ext cx="1235901" cy="1266125"/>
          </a:xfrm>
          <a:prstGeom prst="rect">
            <a:avLst/>
          </a:prstGeom>
        </p:spPr>
      </p:pic>
      <p:pic>
        <p:nvPicPr>
          <p:cNvPr id="18" name="Billede 3313" descr="Et billede, der indeholder stjerne&#10;&#10;Automatisk genereret beskrivelse">
            <a:extLst>
              <a:ext uri="{FF2B5EF4-FFF2-40B4-BE49-F238E27FC236}">
                <a16:creationId xmlns:a16="http://schemas.microsoft.com/office/drawing/2014/main" id="{88A5C3EA-B04D-7C64-67CE-38859319ED92}"/>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l="17618" t="18858" r="17287" b="14392"/>
          <a:stretch/>
        </p:blipFill>
        <p:spPr>
          <a:xfrm>
            <a:off x="9851661" y="4147404"/>
            <a:ext cx="1235901" cy="1266125"/>
          </a:xfrm>
          <a:prstGeom prst="rect">
            <a:avLst/>
          </a:prstGeom>
        </p:spPr>
      </p:pic>
      <p:sp>
        <p:nvSpPr>
          <p:cNvPr id="20" name="TextBox 19">
            <a:extLst>
              <a:ext uri="{FF2B5EF4-FFF2-40B4-BE49-F238E27FC236}">
                <a16:creationId xmlns:a16="http://schemas.microsoft.com/office/drawing/2014/main" id="{D4BFA156-A018-AE15-F5DD-63BF2BC3044E}"/>
              </a:ext>
            </a:extLst>
          </p:cNvPr>
          <p:cNvSpPr txBox="1"/>
          <p:nvPr/>
        </p:nvSpPr>
        <p:spPr>
          <a:xfrm>
            <a:off x="7191050" y="2207853"/>
            <a:ext cx="1085606" cy="235962"/>
          </a:xfrm>
          <a:prstGeom prst="rect">
            <a:avLst/>
          </a:prstGeom>
          <a:noFill/>
        </p:spPr>
        <p:txBody>
          <a:bodyPr wrap="square" lIns="0" tIns="0" rIns="0" bIns="0" rtlCol="0">
            <a:spAutoFit/>
          </a:bodyPr>
          <a:lstStyle/>
          <a:p>
            <a:pPr algn="l">
              <a:lnSpc>
                <a:spcPct val="111000"/>
              </a:lnSpc>
            </a:pPr>
            <a:r>
              <a:rPr lang="da-DK" sz="1500">
                <a:solidFill>
                  <a:schemeClr val="bg1"/>
                </a:solidFill>
              </a:rPr>
              <a:t>F12 / F13</a:t>
            </a:r>
          </a:p>
        </p:txBody>
      </p:sp>
      <p:sp>
        <p:nvSpPr>
          <p:cNvPr id="21" name="TextBox 20">
            <a:extLst>
              <a:ext uri="{FF2B5EF4-FFF2-40B4-BE49-F238E27FC236}">
                <a16:creationId xmlns:a16="http://schemas.microsoft.com/office/drawing/2014/main" id="{C903AE0F-F021-8CAE-534C-D2DE8412822E}"/>
              </a:ext>
            </a:extLst>
          </p:cNvPr>
          <p:cNvSpPr txBox="1"/>
          <p:nvPr/>
        </p:nvSpPr>
        <p:spPr>
          <a:xfrm>
            <a:off x="7259502" y="4752915"/>
            <a:ext cx="1085606" cy="235962"/>
          </a:xfrm>
          <a:prstGeom prst="rect">
            <a:avLst/>
          </a:prstGeom>
          <a:noFill/>
        </p:spPr>
        <p:txBody>
          <a:bodyPr wrap="square" lIns="0" tIns="0" rIns="0" bIns="0" rtlCol="0">
            <a:spAutoFit/>
          </a:bodyPr>
          <a:lstStyle/>
          <a:p>
            <a:pPr algn="l">
              <a:lnSpc>
                <a:spcPct val="111000"/>
              </a:lnSpc>
            </a:pPr>
            <a:r>
              <a:rPr lang="da-DK" sz="1500">
                <a:solidFill>
                  <a:schemeClr val="bg1"/>
                </a:solidFill>
              </a:rPr>
              <a:t>F12 / F13</a:t>
            </a:r>
          </a:p>
        </p:txBody>
      </p:sp>
      <p:sp>
        <p:nvSpPr>
          <p:cNvPr id="22" name="TextBox 21">
            <a:extLst>
              <a:ext uri="{FF2B5EF4-FFF2-40B4-BE49-F238E27FC236}">
                <a16:creationId xmlns:a16="http://schemas.microsoft.com/office/drawing/2014/main" id="{D6E60430-4828-3DA5-38DA-921578586178}"/>
              </a:ext>
            </a:extLst>
          </p:cNvPr>
          <p:cNvSpPr txBox="1"/>
          <p:nvPr/>
        </p:nvSpPr>
        <p:spPr>
          <a:xfrm>
            <a:off x="7191050" y="2856075"/>
            <a:ext cx="3786069" cy="188834"/>
          </a:xfrm>
          <a:prstGeom prst="rect">
            <a:avLst/>
          </a:prstGeom>
          <a:noFill/>
        </p:spPr>
        <p:txBody>
          <a:bodyPr wrap="square" lIns="0" tIns="0" rIns="0" bIns="0" rtlCol="0">
            <a:spAutoFit/>
          </a:bodyPr>
          <a:lstStyle/>
          <a:p>
            <a:pPr algn="l">
              <a:lnSpc>
                <a:spcPct val="111000"/>
              </a:lnSpc>
            </a:pPr>
            <a:r>
              <a:rPr lang="da-DK" sz="1200" err="1"/>
              <a:t>Linking</a:t>
            </a:r>
            <a:r>
              <a:rPr lang="da-DK" sz="1200"/>
              <a:t> </a:t>
            </a:r>
            <a:r>
              <a:rPr lang="da-DK" sz="1200" err="1"/>
              <a:t>expiration</a:t>
            </a:r>
            <a:r>
              <a:rPr lang="da-DK" sz="1200"/>
              <a:t> timer relateret til ankomsttidspunkt</a:t>
            </a:r>
          </a:p>
        </p:txBody>
      </p:sp>
      <p:sp>
        <p:nvSpPr>
          <p:cNvPr id="23" name="TextBox 22">
            <a:extLst>
              <a:ext uri="{FF2B5EF4-FFF2-40B4-BE49-F238E27FC236}">
                <a16:creationId xmlns:a16="http://schemas.microsoft.com/office/drawing/2014/main" id="{EA97F6DE-0DC6-1D79-8DA3-392A1E54CD38}"/>
              </a:ext>
            </a:extLst>
          </p:cNvPr>
          <p:cNvSpPr txBox="1"/>
          <p:nvPr/>
        </p:nvSpPr>
        <p:spPr>
          <a:xfrm>
            <a:off x="7191049" y="5368021"/>
            <a:ext cx="3786069" cy="188834"/>
          </a:xfrm>
          <a:prstGeom prst="rect">
            <a:avLst/>
          </a:prstGeom>
          <a:noFill/>
        </p:spPr>
        <p:txBody>
          <a:bodyPr wrap="square" lIns="0" tIns="0" rIns="0" bIns="0" rtlCol="0">
            <a:spAutoFit/>
          </a:bodyPr>
          <a:lstStyle/>
          <a:p>
            <a:pPr algn="l">
              <a:lnSpc>
                <a:spcPct val="111000"/>
              </a:lnSpc>
            </a:pPr>
            <a:r>
              <a:rPr lang="da-DK" sz="1200" err="1"/>
              <a:t>Linking</a:t>
            </a:r>
            <a:r>
              <a:rPr lang="da-DK" sz="1200"/>
              <a:t> </a:t>
            </a:r>
            <a:r>
              <a:rPr lang="da-DK" sz="1200" err="1"/>
              <a:t>expiration</a:t>
            </a:r>
            <a:r>
              <a:rPr lang="da-DK" sz="1200"/>
              <a:t> timer relateret til afgangstidspunkt</a:t>
            </a:r>
          </a:p>
        </p:txBody>
      </p:sp>
    </p:spTree>
    <p:extLst>
      <p:ext uri="{BB962C8B-B14F-4D97-AF65-F5344CB8AC3E}">
        <p14:creationId xmlns:p14="http://schemas.microsoft.com/office/powerpoint/2010/main" val="706264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EBED5AA9-BAB8-442B-99E2-53A26DCB6CFD}"/>
              </a:ext>
            </a:extLst>
          </p:cNvPr>
          <p:cNvSpPr txBox="1"/>
          <p:nvPr/>
        </p:nvSpPr>
        <p:spPr>
          <a:xfrm>
            <a:off x="580313" y="2937423"/>
            <a:ext cx="1291905" cy="2359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lang="da-DK" sz="1500">
                <a:solidFill>
                  <a:srgbClr val="14143C"/>
                </a:solidFill>
                <a:latin typeface="Arial"/>
              </a:rPr>
              <a:t>Sø</a:t>
            </a:r>
            <a:endParaRPr kumimoji="0" lang="en-US" sz="1800" b="0" i="0" u="none" strike="noStrike" kern="1200" cap="none" spc="0" normalizeH="0" baseline="0" noProof="0">
              <a:ln>
                <a:noFill/>
              </a:ln>
              <a:solidFill>
                <a:srgbClr val="14143C"/>
              </a:solidFill>
              <a:effectLst/>
              <a:uLnTx/>
              <a:uFillTx/>
              <a:latin typeface="Arial"/>
              <a:ea typeface="+mn-ea"/>
              <a:cs typeface="+mn-cs"/>
            </a:endParaRPr>
          </a:p>
        </p:txBody>
      </p:sp>
      <p:sp>
        <p:nvSpPr>
          <p:cNvPr id="6" name="Tekstfelt 5">
            <a:extLst>
              <a:ext uri="{FF2B5EF4-FFF2-40B4-BE49-F238E27FC236}">
                <a16:creationId xmlns:a16="http://schemas.microsoft.com/office/drawing/2014/main" id="{A93332B3-FC0C-44A6-ABD2-97D6FC527DDC}"/>
              </a:ext>
            </a:extLst>
          </p:cNvPr>
          <p:cNvSpPr txBox="1"/>
          <p:nvPr/>
        </p:nvSpPr>
        <p:spPr>
          <a:xfrm>
            <a:off x="580313" y="4209687"/>
            <a:ext cx="1291905" cy="235962"/>
          </a:xfrm>
          <a:prstGeom prst="rect">
            <a:avLst/>
          </a:prstGeom>
          <a:noFill/>
        </p:spPr>
        <p:txBody>
          <a:bodyPr wrap="square" lIns="0" tIns="0" rIns="0" bIns="0" rtlCol="0">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500" b="0" i="0" u="none" strike="noStrike" kern="1200" cap="none" spc="0" normalizeH="0" baseline="0" noProof="0">
                <a:ln>
                  <a:noFill/>
                </a:ln>
                <a:solidFill>
                  <a:srgbClr val="14143C"/>
                </a:solidFill>
                <a:effectLst/>
                <a:uLnTx/>
                <a:uFillTx/>
                <a:latin typeface="Arial"/>
                <a:ea typeface="+mn-ea"/>
                <a:cs typeface="+mn-cs"/>
              </a:rPr>
              <a:t>Vej</a:t>
            </a:r>
          </a:p>
        </p:txBody>
      </p:sp>
      <p:sp>
        <p:nvSpPr>
          <p:cNvPr id="7" name="Tekstfelt 6">
            <a:extLst>
              <a:ext uri="{FF2B5EF4-FFF2-40B4-BE49-F238E27FC236}">
                <a16:creationId xmlns:a16="http://schemas.microsoft.com/office/drawing/2014/main" id="{57D51B84-D043-4C69-BA67-63FFED8FDA9A}"/>
              </a:ext>
            </a:extLst>
          </p:cNvPr>
          <p:cNvSpPr txBox="1"/>
          <p:nvPr/>
        </p:nvSpPr>
        <p:spPr>
          <a:xfrm>
            <a:off x="580313" y="5564566"/>
            <a:ext cx="1291905" cy="2359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500" b="0" i="0" u="none" strike="noStrike" kern="1200" cap="none" spc="0" normalizeH="0" baseline="0" noProof="0">
                <a:ln>
                  <a:noFill/>
                </a:ln>
                <a:solidFill>
                  <a:srgbClr val="14143C"/>
                </a:solidFill>
                <a:effectLst/>
                <a:uLnTx/>
                <a:uFillTx/>
                <a:latin typeface="Arial"/>
                <a:ea typeface="+mn-ea"/>
                <a:cs typeface="Arial"/>
              </a:rPr>
              <a:t>Jernbane</a:t>
            </a:r>
            <a:endParaRPr kumimoji="0" lang="da-DK" sz="1500" b="0" i="0" u="none" strike="noStrike" kern="1200" cap="none" spc="0" normalizeH="0" baseline="0" noProof="0">
              <a:ln>
                <a:noFill/>
              </a:ln>
              <a:solidFill>
                <a:srgbClr val="14143C"/>
              </a:solidFill>
              <a:effectLst/>
              <a:uLnTx/>
              <a:uFillTx/>
              <a:latin typeface="Arial"/>
              <a:ea typeface="+mn-ea"/>
              <a:cs typeface="+mn-cs"/>
            </a:endParaRPr>
          </a:p>
        </p:txBody>
      </p:sp>
      <p:pic>
        <p:nvPicPr>
          <p:cNvPr id="9" name="Billede 8">
            <a:extLst>
              <a:ext uri="{FF2B5EF4-FFF2-40B4-BE49-F238E27FC236}">
                <a16:creationId xmlns:a16="http://schemas.microsoft.com/office/drawing/2014/main" id="{C0BC01F1-3521-4F24-9C14-E732EEDF4A98}"/>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29244" y="3564980"/>
            <a:ext cx="1638637" cy="1638637"/>
          </a:xfrm>
          <a:prstGeom prst="rect">
            <a:avLst/>
          </a:prstGeom>
        </p:spPr>
      </p:pic>
      <p:pic>
        <p:nvPicPr>
          <p:cNvPr id="10" name="Billede 9">
            <a:extLst>
              <a:ext uri="{FF2B5EF4-FFF2-40B4-BE49-F238E27FC236}">
                <a16:creationId xmlns:a16="http://schemas.microsoft.com/office/drawing/2014/main" id="{D77F869A-C62C-4016-88C9-F22448CDA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058" y="4986255"/>
            <a:ext cx="1638637" cy="1638637"/>
          </a:xfrm>
          <a:prstGeom prst="rect">
            <a:avLst/>
          </a:prstGeom>
        </p:spPr>
      </p:pic>
      <p:cxnSp>
        <p:nvCxnSpPr>
          <p:cNvPr id="12" name="Lige pilforbindelse 11">
            <a:extLst>
              <a:ext uri="{FF2B5EF4-FFF2-40B4-BE49-F238E27FC236}">
                <a16:creationId xmlns:a16="http://schemas.microsoft.com/office/drawing/2014/main" id="{9ADEB6F9-A8B2-41A6-AA39-E949AB1A4542}"/>
              </a:ext>
            </a:extLst>
          </p:cNvPr>
          <p:cNvCxnSpPr>
            <a:cxnSpLocks/>
          </p:cNvCxnSpPr>
          <p:nvPr/>
        </p:nvCxnSpPr>
        <p:spPr>
          <a:xfrm flipV="1">
            <a:off x="2999012" y="3007964"/>
            <a:ext cx="5869800" cy="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1032" name="Tekstfelt 1031">
            <a:extLst>
              <a:ext uri="{FF2B5EF4-FFF2-40B4-BE49-F238E27FC236}">
                <a16:creationId xmlns:a16="http://schemas.microsoft.com/office/drawing/2014/main" id="{E4DA6883-A021-4CB0-8F9D-28C5A7DC2463}"/>
              </a:ext>
            </a:extLst>
          </p:cNvPr>
          <p:cNvSpPr txBox="1"/>
          <p:nvPr/>
        </p:nvSpPr>
        <p:spPr>
          <a:xfrm>
            <a:off x="3080541" y="3127461"/>
            <a:ext cx="1488592" cy="5159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24 timer før lastning</a:t>
            </a:r>
            <a:r>
              <a:rPr kumimoji="0" lang="da-DK" sz="1100" b="0" i="0" u="none" strike="noStrike" kern="1200" cap="none" spc="0" normalizeH="0" baseline="0" noProof="0">
                <a:ln>
                  <a:noFill/>
                </a:ln>
                <a:solidFill>
                  <a:srgbClr val="14143C"/>
                </a:solidFill>
                <a:effectLst/>
                <a:uLnTx/>
                <a:uFillTx/>
                <a:latin typeface="Arial"/>
                <a:ea typeface="+mn-ea"/>
                <a:cs typeface="+mn-cs"/>
              </a:rPr>
              <a:t> </a:t>
            </a:r>
            <a:r>
              <a:rPr kumimoji="0" lang="da-DK" sz="1000" b="0" i="0" u="none" strike="noStrike" kern="1200" cap="none" spc="0" normalizeH="0" baseline="0" noProof="0">
                <a:ln>
                  <a:noFill/>
                </a:ln>
                <a:solidFill>
                  <a:srgbClr val="14143C"/>
                </a:solidFill>
                <a:effectLst/>
                <a:uLnTx/>
                <a:uFillTx/>
                <a:latin typeface="Arial"/>
                <a:ea typeface="+mn-ea"/>
                <a:cs typeface="+mn-cs"/>
              </a:rPr>
              <a:t>(oceangående containergods)</a:t>
            </a:r>
          </a:p>
        </p:txBody>
      </p:sp>
      <p:sp>
        <p:nvSpPr>
          <p:cNvPr id="45" name="Tekstfelt 44">
            <a:extLst>
              <a:ext uri="{FF2B5EF4-FFF2-40B4-BE49-F238E27FC236}">
                <a16:creationId xmlns:a16="http://schemas.microsoft.com/office/drawing/2014/main" id="{42E95E60-CB19-4E60-A457-9B789A88F5AD}"/>
              </a:ext>
            </a:extLst>
          </p:cNvPr>
          <p:cNvSpPr txBox="1"/>
          <p:nvPr/>
        </p:nvSpPr>
        <p:spPr>
          <a:xfrm>
            <a:off x="4818577" y="3127461"/>
            <a:ext cx="1301877" cy="5330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4 timer før ankomst</a:t>
            </a:r>
            <a:r>
              <a:rPr kumimoji="0" lang="da-DK" sz="1100" b="0" i="0" u="none" strike="noStrike" kern="1200" cap="none" spc="0" normalizeH="0" baseline="0" noProof="0">
                <a:ln>
                  <a:noFill/>
                </a:ln>
                <a:solidFill>
                  <a:srgbClr val="14143C"/>
                </a:solidFill>
                <a:effectLst/>
                <a:uLnTx/>
                <a:uFillTx/>
                <a:latin typeface="Arial"/>
                <a:ea typeface="+mn-ea"/>
                <a:cs typeface="+mn-cs"/>
              </a:rPr>
              <a:t>  </a:t>
            </a:r>
            <a:r>
              <a:rPr kumimoji="0" lang="da-DK" sz="1100" b="1" i="0" u="none" strike="noStrike" kern="1200" cap="none" spc="0" normalizeH="0" baseline="0" noProof="0">
                <a:ln>
                  <a:noFill/>
                </a:ln>
                <a:solidFill>
                  <a:srgbClr val="14143C"/>
                </a:solidFill>
                <a:effectLst/>
                <a:uLnTx/>
                <a:uFillTx/>
                <a:latin typeface="Arial"/>
                <a:ea typeface="+mn-ea"/>
                <a:cs typeface="+mn-cs"/>
              </a:rPr>
              <a:t>til EU</a:t>
            </a:r>
            <a:br>
              <a:rPr kumimoji="0" lang="da-DK" sz="1100" b="1" i="0" u="none" strike="noStrike" kern="1200" cap="none" spc="0" normalizeH="0" baseline="0" noProof="0">
                <a:ln>
                  <a:noFill/>
                </a:ln>
                <a:solidFill>
                  <a:srgbClr val="14143C"/>
                </a:solidFill>
                <a:effectLst/>
                <a:uLnTx/>
                <a:uFillTx/>
                <a:latin typeface="Arial"/>
                <a:ea typeface="+mn-ea"/>
                <a:cs typeface="+mn-cs"/>
              </a:rPr>
            </a:br>
            <a:r>
              <a:rPr kumimoji="0" lang="da-DK" sz="1000" b="0" i="0" u="none" strike="noStrike" kern="1200" cap="none" spc="0" normalizeH="0" baseline="0" noProof="0">
                <a:ln>
                  <a:noFill/>
                </a:ln>
                <a:solidFill>
                  <a:srgbClr val="14143C"/>
                </a:solidFill>
                <a:effectLst/>
                <a:uLnTx/>
                <a:uFillTx/>
                <a:latin typeface="Arial"/>
                <a:ea typeface="+mn-ea"/>
                <a:cs typeface="+mn-cs"/>
              </a:rPr>
              <a:t>(bulk-last)</a:t>
            </a:r>
          </a:p>
        </p:txBody>
      </p:sp>
      <p:sp>
        <p:nvSpPr>
          <p:cNvPr id="48" name="Tekstfelt 47">
            <a:extLst>
              <a:ext uri="{FF2B5EF4-FFF2-40B4-BE49-F238E27FC236}">
                <a16:creationId xmlns:a16="http://schemas.microsoft.com/office/drawing/2014/main" id="{D813C1A8-AA8B-4959-9C23-3A8E9EBA6215}"/>
              </a:ext>
            </a:extLst>
          </p:cNvPr>
          <p:cNvSpPr txBox="1"/>
          <p:nvPr/>
        </p:nvSpPr>
        <p:spPr>
          <a:xfrm>
            <a:off x="6306086" y="3127461"/>
            <a:ext cx="1909695" cy="68679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2 timer før ankomst til EU</a:t>
            </a:r>
            <a:r>
              <a:rPr kumimoji="0" lang="da-DK" sz="1100" b="0" i="0" u="none" strike="noStrike" kern="1200" cap="none" spc="0" normalizeH="0" baseline="0" noProof="0">
                <a:ln>
                  <a:noFill/>
                </a:ln>
                <a:solidFill>
                  <a:srgbClr val="14143C"/>
                </a:solidFill>
                <a:effectLst/>
                <a:uLnTx/>
                <a:uFillTx/>
                <a:latin typeface="Arial"/>
                <a:ea typeface="+mn-ea"/>
                <a:cs typeface="+mn-cs"/>
              </a:rPr>
              <a:t> </a:t>
            </a:r>
            <a:br>
              <a:rPr kumimoji="0" lang="da-DK" sz="1100" b="0" i="0" u="none" strike="noStrike" kern="1200" cap="none" spc="0" normalizeH="0" baseline="0" noProof="0">
                <a:ln>
                  <a:noFill/>
                </a:ln>
                <a:solidFill>
                  <a:srgbClr val="14143C"/>
                </a:solidFill>
                <a:effectLst/>
                <a:uLnTx/>
                <a:uFillTx/>
                <a:latin typeface="Arial"/>
                <a:ea typeface="+mn-ea"/>
                <a:cs typeface="+mn-cs"/>
              </a:rPr>
            </a:br>
            <a:r>
              <a:rPr kumimoji="0" lang="da-DK" sz="1000" b="0" i="0" u="none" strike="noStrike" kern="1200" cap="none" spc="0" normalizeH="0" baseline="0" noProof="0">
                <a:ln>
                  <a:noFill/>
                </a:ln>
                <a:solidFill>
                  <a:srgbClr val="14143C"/>
                </a:solidFill>
                <a:effectLst/>
                <a:uLnTx/>
                <a:uFillTx/>
                <a:latin typeface="Arial"/>
                <a:ea typeface="+mn-ea"/>
                <a:cs typeface="+mn-cs"/>
              </a:rPr>
              <a:t>(hvis varerne kommer fra fx Grønland, Island, Storbritannien og havne i Nord- og Østersøen)</a:t>
            </a:r>
          </a:p>
        </p:txBody>
      </p:sp>
      <p:sp>
        <p:nvSpPr>
          <p:cNvPr id="52" name="Tekstfelt 51">
            <a:extLst>
              <a:ext uri="{FF2B5EF4-FFF2-40B4-BE49-F238E27FC236}">
                <a16:creationId xmlns:a16="http://schemas.microsoft.com/office/drawing/2014/main" id="{CF42F0FE-B83A-48BC-9E1A-D6E222BA826B}"/>
              </a:ext>
            </a:extLst>
          </p:cNvPr>
          <p:cNvSpPr txBox="1"/>
          <p:nvPr/>
        </p:nvSpPr>
        <p:spPr>
          <a:xfrm>
            <a:off x="6306086" y="5925916"/>
            <a:ext cx="1718334" cy="736677"/>
          </a:xfrm>
          <a:prstGeom prst="rect">
            <a:avLst/>
          </a:prstGeom>
          <a:noFill/>
        </p:spPr>
        <p:txBody>
          <a:bodyPr wrap="square" lIns="0" tIns="0" rIns="0" bIns="0" rtlCol="0" anchor="t">
            <a:spAutoFit/>
          </a:bodyPr>
          <a:lstStyle/>
          <a:p>
            <a:pPr>
              <a:lnSpc>
                <a:spcPct val="111000"/>
              </a:lnSpc>
              <a:defRPr/>
            </a:pPr>
            <a:r>
              <a:rPr kumimoji="0" lang="da-DK" sz="1100" b="1" i="0" u="none" strike="noStrike" kern="1200" cap="none" spc="0" normalizeH="0" baseline="0" noProof="0">
                <a:ln>
                  <a:noFill/>
                </a:ln>
                <a:solidFill>
                  <a:srgbClr val="14143C"/>
                </a:solidFill>
                <a:effectLst/>
                <a:uLnTx/>
                <a:uFillTx/>
                <a:latin typeface="Arial"/>
                <a:ea typeface="+mn-ea"/>
                <a:cs typeface="+mn-cs"/>
              </a:rPr>
              <a:t>2 timer før </a:t>
            </a:r>
            <a:br>
              <a:rPr kumimoji="0" lang="da-DK" sz="1100" b="1" i="0" u="none" strike="noStrike" kern="1200" cap="none" spc="0" normalizeH="0" baseline="0" noProof="0">
                <a:ln>
                  <a:noFill/>
                </a:ln>
                <a:solidFill>
                  <a:srgbClr val="14143C"/>
                </a:solidFill>
                <a:effectLst/>
                <a:uLnTx/>
                <a:uFillTx/>
                <a:latin typeface="Arial"/>
                <a:ea typeface="+mn-ea"/>
                <a:cs typeface="+mn-cs"/>
              </a:rPr>
            </a:br>
            <a:r>
              <a:rPr kumimoji="0" lang="da-DK" sz="1100" b="1" i="0" u="none" strike="noStrike" kern="1200" cap="none" spc="0" normalizeH="0" baseline="0" noProof="0">
                <a:ln>
                  <a:noFill/>
                </a:ln>
                <a:solidFill>
                  <a:srgbClr val="14143C"/>
                </a:solidFill>
                <a:effectLst/>
                <a:uLnTx/>
                <a:uFillTx/>
                <a:latin typeface="Arial"/>
                <a:ea typeface="+mn-ea"/>
                <a:cs typeface="+mn-cs"/>
              </a:rPr>
              <a:t>ankomst til EU</a:t>
            </a:r>
            <a:br>
              <a:rPr kumimoji="0" lang="da-DK" sz="1100" b="1" i="0" u="none" strike="noStrike" kern="1200" cap="none" spc="0" normalizeH="0" baseline="0" noProof="0">
                <a:ln>
                  <a:noFill/>
                </a:ln>
                <a:solidFill>
                  <a:srgbClr val="14143C"/>
                </a:solidFill>
                <a:effectLst/>
                <a:uLnTx/>
                <a:uFillTx/>
                <a:latin typeface="Arial"/>
                <a:ea typeface="+mn-ea"/>
                <a:cs typeface="+mn-cs"/>
              </a:rPr>
            </a:br>
            <a:r>
              <a:rPr kumimoji="0" lang="da-DK" sz="1100" b="0" i="0" u="none" strike="noStrike" kern="1200" cap="none" spc="0" normalizeH="0" baseline="0" noProof="0">
                <a:ln>
                  <a:noFill/>
                </a:ln>
                <a:solidFill>
                  <a:srgbClr val="14143C"/>
                </a:solidFill>
                <a:effectLst/>
                <a:uLnTx/>
                <a:uFillTx/>
                <a:latin typeface="Arial"/>
                <a:ea typeface="+mn-ea"/>
                <a:cs typeface="+mn-cs"/>
              </a:rPr>
              <a:t>(rejser på 2 timer og derover)</a:t>
            </a:r>
          </a:p>
        </p:txBody>
      </p:sp>
      <p:sp>
        <p:nvSpPr>
          <p:cNvPr id="55" name="Tekstfelt 54">
            <a:extLst>
              <a:ext uri="{FF2B5EF4-FFF2-40B4-BE49-F238E27FC236}">
                <a16:creationId xmlns:a16="http://schemas.microsoft.com/office/drawing/2014/main" id="{73DFE1D5-C57C-414D-9BE6-DD159059B6AA}"/>
              </a:ext>
            </a:extLst>
          </p:cNvPr>
          <p:cNvSpPr txBox="1"/>
          <p:nvPr/>
        </p:nvSpPr>
        <p:spPr>
          <a:xfrm>
            <a:off x="7698308" y="5925916"/>
            <a:ext cx="1688056" cy="54880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1 time før </a:t>
            </a:r>
            <a:br>
              <a:rPr kumimoji="0" lang="da-DK" sz="1100" b="1" i="0" u="none" strike="noStrike" kern="1200" cap="none" spc="0" normalizeH="0" baseline="0" noProof="0">
                <a:ln>
                  <a:noFill/>
                </a:ln>
                <a:solidFill>
                  <a:srgbClr val="14143C"/>
                </a:solidFill>
                <a:effectLst/>
                <a:uLnTx/>
                <a:uFillTx/>
                <a:latin typeface="Arial"/>
                <a:ea typeface="+mn-ea"/>
                <a:cs typeface="Arial"/>
              </a:rPr>
            </a:br>
            <a:r>
              <a:rPr kumimoji="0" lang="da-DK" sz="1100" b="1" i="0" u="none" strike="noStrike" kern="1200" cap="none" spc="0" normalizeH="0" baseline="0" noProof="0">
                <a:ln>
                  <a:noFill/>
                </a:ln>
                <a:solidFill>
                  <a:srgbClr val="14143C"/>
                </a:solidFill>
                <a:effectLst/>
                <a:uLnTx/>
                <a:uFillTx/>
                <a:latin typeface="Arial"/>
                <a:ea typeface="+mn-ea"/>
                <a:cs typeface="+mn-cs"/>
              </a:rPr>
              <a:t>ankomst til EU</a:t>
            </a:r>
            <a:br>
              <a:rPr kumimoji="0" lang="da-DK" sz="1100" b="1" i="0" u="none" strike="noStrike" kern="1200" cap="none" spc="0" normalizeH="0" baseline="0" noProof="0">
                <a:ln>
                  <a:noFill/>
                </a:ln>
                <a:solidFill>
                  <a:srgbClr val="14143C"/>
                </a:solidFill>
                <a:effectLst/>
                <a:uLnTx/>
                <a:uFillTx/>
                <a:latin typeface="Arial"/>
                <a:ea typeface="+mn-ea"/>
                <a:cs typeface="+mn-cs"/>
              </a:rPr>
            </a:br>
            <a:r>
              <a:rPr kumimoji="0" lang="da-DK" sz="1100" b="0" i="0" u="none" strike="noStrike" kern="1200" cap="none" spc="0" normalizeH="0" baseline="0" noProof="0">
                <a:ln>
                  <a:noFill/>
                </a:ln>
                <a:solidFill>
                  <a:srgbClr val="14143C"/>
                </a:solidFill>
                <a:effectLst/>
                <a:uLnTx/>
                <a:uFillTx/>
                <a:latin typeface="Arial"/>
                <a:ea typeface="+mn-ea"/>
                <a:cs typeface="+mn-cs"/>
              </a:rPr>
              <a:t>(rejser under 2 timer)</a:t>
            </a:r>
          </a:p>
        </p:txBody>
      </p:sp>
      <p:sp>
        <p:nvSpPr>
          <p:cNvPr id="58" name="Tekstfelt 57">
            <a:extLst>
              <a:ext uri="{FF2B5EF4-FFF2-40B4-BE49-F238E27FC236}">
                <a16:creationId xmlns:a16="http://schemas.microsoft.com/office/drawing/2014/main" id="{A24677E6-F768-4708-817B-CAC22678D1CA}"/>
              </a:ext>
            </a:extLst>
          </p:cNvPr>
          <p:cNvSpPr txBox="1"/>
          <p:nvPr/>
        </p:nvSpPr>
        <p:spPr>
          <a:xfrm>
            <a:off x="7698308" y="4578720"/>
            <a:ext cx="1829354" cy="36093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1 time før </a:t>
            </a:r>
            <a:br>
              <a:rPr kumimoji="0" lang="da-DK" sz="1100" b="1" i="0" u="none" strike="noStrike" kern="1200" cap="none" spc="0" normalizeH="0" baseline="0" noProof="0">
                <a:ln>
                  <a:noFill/>
                </a:ln>
                <a:solidFill>
                  <a:srgbClr val="14143C"/>
                </a:solidFill>
                <a:effectLst/>
                <a:uLnTx/>
                <a:uFillTx/>
                <a:latin typeface="Arial"/>
                <a:ea typeface="+mn-ea"/>
                <a:cs typeface="+mn-cs"/>
              </a:rPr>
            </a:br>
            <a:r>
              <a:rPr kumimoji="0" lang="da-DK" sz="1100" b="1" i="0" u="none" strike="noStrike" kern="1200" cap="none" spc="0" normalizeH="0" baseline="0" noProof="0">
                <a:ln>
                  <a:noFill/>
                </a:ln>
                <a:solidFill>
                  <a:srgbClr val="14143C"/>
                </a:solidFill>
                <a:effectLst/>
                <a:uLnTx/>
                <a:uFillTx/>
                <a:latin typeface="Arial"/>
                <a:ea typeface="+mn-ea"/>
                <a:cs typeface="+mn-cs"/>
              </a:rPr>
              <a:t>ankomst til EU</a:t>
            </a:r>
          </a:p>
        </p:txBody>
      </p:sp>
      <p:cxnSp>
        <p:nvCxnSpPr>
          <p:cNvPr id="14" name="Lige pilforbindelse 11">
            <a:extLst>
              <a:ext uri="{FF2B5EF4-FFF2-40B4-BE49-F238E27FC236}">
                <a16:creationId xmlns:a16="http://schemas.microsoft.com/office/drawing/2014/main" id="{4C17673B-215A-EBD6-C863-56F98373D13D}"/>
              </a:ext>
            </a:extLst>
          </p:cNvPr>
          <p:cNvCxnSpPr>
            <a:cxnSpLocks/>
          </p:cNvCxnSpPr>
          <p:nvPr/>
        </p:nvCxnSpPr>
        <p:spPr>
          <a:xfrm flipV="1">
            <a:off x="3030802" y="4436083"/>
            <a:ext cx="5836496" cy="1514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0" name="Lige pilforbindelse 11">
            <a:extLst>
              <a:ext uri="{FF2B5EF4-FFF2-40B4-BE49-F238E27FC236}">
                <a16:creationId xmlns:a16="http://schemas.microsoft.com/office/drawing/2014/main" id="{43809255-FB7F-9614-B89E-B9E78ED81B21}"/>
              </a:ext>
            </a:extLst>
          </p:cNvPr>
          <p:cNvCxnSpPr>
            <a:cxnSpLocks/>
          </p:cNvCxnSpPr>
          <p:nvPr/>
        </p:nvCxnSpPr>
        <p:spPr>
          <a:xfrm flipV="1">
            <a:off x="3036103" y="5783461"/>
            <a:ext cx="5830943" cy="1514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pic>
        <p:nvPicPr>
          <p:cNvPr id="25" name="Picture 25">
            <a:extLst>
              <a:ext uri="{FF2B5EF4-FFF2-40B4-BE49-F238E27FC236}">
                <a16:creationId xmlns:a16="http://schemas.microsoft.com/office/drawing/2014/main" id="{04D71973-4C5C-B413-BC6F-E4A63AE1E6D6}"/>
              </a:ext>
            </a:extLst>
          </p:cNvPr>
          <p:cNvPicPr>
            <a:picLocks noChangeAspect="1"/>
          </p:cNvPicPr>
          <p:nvPr/>
        </p:nvPicPr>
        <p:blipFill>
          <a:blip r:embed="rId5"/>
          <a:stretch>
            <a:fillRect/>
          </a:stretch>
        </p:blipFill>
        <p:spPr>
          <a:xfrm>
            <a:off x="1328202" y="2201220"/>
            <a:ext cx="1577492" cy="1578093"/>
          </a:xfrm>
          <a:prstGeom prst="rect">
            <a:avLst/>
          </a:prstGeom>
        </p:spPr>
      </p:pic>
      <p:pic>
        <p:nvPicPr>
          <p:cNvPr id="27" name="Picture 9">
            <a:extLst>
              <a:ext uri="{FF2B5EF4-FFF2-40B4-BE49-F238E27FC236}">
                <a16:creationId xmlns:a16="http://schemas.microsoft.com/office/drawing/2014/main" id="{D4E2C123-6E8C-CF8E-FA0B-7FC08B7D188C}"/>
              </a:ext>
            </a:extLst>
          </p:cNvPr>
          <p:cNvPicPr>
            <a:picLocks noChangeAspect="1"/>
          </p:cNvPicPr>
          <p:nvPr/>
        </p:nvPicPr>
        <p:blipFill>
          <a:blip r:embed="rId6"/>
          <a:stretch>
            <a:fillRect/>
          </a:stretch>
        </p:blipFill>
        <p:spPr>
          <a:xfrm>
            <a:off x="8645046" y="2374143"/>
            <a:ext cx="2743200" cy="2743200"/>
          </a:xfrm>
          <a:prstGeom prst="rect">
            <a:avLst/>
          </a:prstGeom>
        </p:spPr>
      </p:pic>
      <p:sp>
        <p:nvSpPr>
          <p:cNvPr id="29" name="Oval 28">
            <a:extLst>
              <a:ext uri="{FF2B5EF4-FFF2-40B4-BE49-F238E27FC236}">
                <a16:creationId xmlns:a16="http://schemas.microsoft.com/office/drawing/2014/main" id="{B86A591C-DE2F-53B8-7FF8-B1B3FEA20345}"/>
              </a:ext>
            </a:extLst>
          </p:cNvPr>
          <p:cNvSpPr/>
          <p:nvPr/>
        </p:nvSpPr>
        <p:spPr>
          <a:xfrm>
            <a:off x="3473913" y="2924159"/>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EE772F2C-9A41-8675-2C1C-915AED88E75C}"/>
              </a:ext>
            </a:extLst>
          </p:cNvPr>
          <p:cNvSpPr/>
          <p:nvPr/>
        </p:nvSpPr>
        <p:spPr>
          <a:xfrm>
            <a:off x="5295647" y="2924159"/>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0BD48BA1-215B-FC10-16A5-E0018E8D3FE3}"/>
              </a:ext>
            </a:extLst>
          </p:cNvPr>
          <p:cNvSpPr/>
          <p:nvPr/>
        </p:nvSpPr>
        <p:spPr>
          <a:xfrm>
            <a:off x="6526960" y="2909020"/>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C5F9FBF1-6D63-F91A-4778-BD9BE63B2C57}"/>
              </a:ext>
            </a:extLst>
          </p:cNvPr>
          <p:cNvSpPr/>
          <p:nvPr/>
        </p:nvSpPr>
        <p:spPr>
          <a:xfrm>
            <a:off x="7737513" y="4367417"/>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31AA766D-6440-302E-E760-1693C373A903}"/>
              </a:ext>
            </a:extLst>
          </p:cNvPr>
          <p:cNvSpPr/>
          <p:nvPr/>
        </p:nvSpPr>
        <p:spPr>
          <a:xfrm>
            <a:off x="6526959" y="5719842"/>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2E2FF176-21C2-2FE9-9E95-6BE8D263D01F}"/>
              </a:ext>
            </a:extLst>
          </p:cNvPr>
          <p:cNvSpPr/>
          <p:nvPr/>
        </p:nvSpPr>
        <p:spPr>
          <a:xfrm>
            <a:off x="7737513" y="5719842"/>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28" name="Titel 1">
            <a:extLst>
              <a:ext uri="{FF2B5EF4-FFF2-40B4-BE49-F238E27FC236}">
                <a16:creationId xmlns:a16="http://schemas.microsoft.com/office/drawing/2014/main" id="{9B9776B0-B5F2-449B-90BF-7A705ADEE87A}"/>
              </a:ext>
            </a:extLst>
          </p:cNvPr>
          <p:cNvSpPr txBox="1">
            <a:spLocks/>
          </p:cNvSpPr>
          <p:nvPr/>
        </p:nvSpPr>
        <p:spPr>
          <a:xfrm>
            <a:off x="539750" y="591138"/>
            <a:ext cx="8504042" cy="898297"/>
          </a:xfrm>
          <a:prstGeom prst="rect">
            <a:avLst/>
          </a:prstGeom>
        </p:spPr>
        <p:txBody>
          <a:bodyPr/>
          <a:lst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da-DK" sz="3000" b="1" i="0" u="none" strike="noStrike" kern="1200" cap="none" spc="0" normalizeH="0" baseline="0" noProof="0">
                <a:ln>
                  <a:noFill/>
                </a:ln>
                <a:solidFill>
                  <a:srgbClr val="14143C"/>
                </a:solidFill>
                <a:effectLst/>
                <a:uLnTx/>
                <a:uFillTx/>
                <a:latin typeface="Arial"/>
                <a:ea typeface="+mj-ea"/>
                <a:cs typeface="+mj-cs"/>
              </a:rPr>
              <a:t>Hvornår skal ENS-angivelser sendes til EU?</a:t>
            </a:r>
          </a:p>
        </p:txBody>
      </p:sp>
      <p:sp>
        <p:nvSpPr>
          <p:cNvPr id="3" name="Pladsholder til slidenummer 2">
            <a:extLst>
              <a:ext uri="{FF2B5EF4-FFF2-40B4-BE49-F238E27FC236}">
                <a16:creationId xmlns:a16="http://schemas.microsoft.com/office/drawing/2014/main" id="{0CC4BA52-11D5-415D-A90B-66E435D00B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14143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900" b="0" i="0" u="none" strike="noStrike" kern="1200" cap="none" spc="0" normalizeH="0" baseline="0" noProof="0">
              <a:ln>
                <a:noFill/>
              </a:ln>
              <a:solidFill>
                <a:srgbClr val="14143C"/>
              </a:solidFill>
              <a:effectLst/>
              <a:uLnTx/>
              <a:uFillTx/>
              <a:latin typeface="Arial"/>
              <a:ea typeface="+mn-ea"/>
              <a:cs typeface="+mn-cs"/>
            </a:endParaRPr>
          </a:p>
        </p:txBody>
      </p:sp>
      <p:sp>
        <p:nvSpPr>
          <p:cNvPr id="23" name="Tekstfelt 22">
            <a:extLst>
              <a:ext uri="{FF2B5EF4-FFF2-40B4-BE49-F238E27FC236}">
                <a16:creationId xmlns:a16="http://schemas.microsoft.com/office/drawing/2014/main" id="{EACB093A-99D8-BB85-5F09-104E9FA2F393}"/>
              </a:ext>
            </a:extLst>
          </p:cNvPr>
          <p:cNvSpPr txBox="1"/>
          <p:nvPr/>
        </p:nvSpPr>
        <p:spPr>
          <a:xfrm>
            <a:off x="576848" y="1894865"/>
            <a:ext cx="1291905" cy="2359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500" b="0" i="0" u="none" strike="noStrike" kern="1200" cap="none" spc="0" normalizeH="0" baseline="0" noProof="0">
                <a:ln>
                  <a:noFill/>
                </a:ln>
                <a:solidFill>
                  <a:srgbClr val="14143C"/>
                </a:solidFill>
                <a:effectLst/>
                <a:uLnTx/>
                <a:uFillTx/>
                <a:latin typeface="Arial"/>
                <a:ea typeface="+mn-ea"/>
                <a:cs typeface="+mn-cs"/>
              </a:rPr>
              <a:t>Luft</a:t>
            </a:r>
            <a:endParaRPr kumimoji="0" lang="en-US" sz="1800" b="0" i="0" u="none" strike="noStrike" kern="1200" cap="none" spc="0" normalizeH="0" baseline="0" noProof="0">
              <a:ln>
                <a:noFill/>
              </a:ln>
              <a:solidFill>
                <a:srgbClr val="14143C"/>
              </a:solidFill>
              <a:effectLst/>
              <a:uLnTx/>
              <a:uFillTx/>
              <a:latin typeface="Arial"/>
              <a:ea typeface="+mn-ea"/>
              <a:cs typeface="+mn-cs"/>
            </a:endParaRPr>
          </a:p>
        </p:txBody>
      </p:sp>
      <p:cxnSp>
        <p:nvCxnSpPr>
          <p:cNvPr id="24" name="Lige pilforbindelse 23">
            <a:extLst>
              <a:ext uri="{FF2B5EF4-FFF2-40B4-BE49-F238E27FC236}">
                <a16:creationId xmlns:a16="http://schemas.microsoft.com/office/drawing/2014/main" id="{4377622C-27E1-6F3C-4269-C58975CF1CFE}"/>
              </a:ext>
            </a:extLst>
          </p:cNvPr>
          <p:cNvCxnSpPr>
            <a:cxnSpLocks/>
          </p:cNvCxnSpPr>
          <p:nvPr/>
        </p:nvCxnSpPr>
        <p:spPr>
          <a:xfrm flipV="1">
            <a:off x="2995547" y="1965406"/>
            <a:ext cx="5869800" cy="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26" name="Tekstfelt 25">
            <a:extLst>
              <a:ext uri="{FF2B5EF4-FFF2-40B4-BE49-F238E27FC236}">
                <a16:creationId xmlns:a16="http://schemas.microsoft.com/office/drawing/2014/main" id="{F532AF2B-E96F-E18D-042A-E1E5E4FA0E7A}"/>
              </a:ext>
            </a:extLst>
          </p:cNvPr>
          <p:cNvSpPr txBox="1"/>
          <p:nvPr/>
        </p:nvSpPr>
        <p:spPr>
          <a:xfrm>
            <a:off x="3077076" y="2084903"/>
            <a:ext cx="1488592" cy="36093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lang="da-DK" sz="1100" b="1">
                <a:solidFill>
                  <a:srgbClr val="14143C"/>
                </a:solidFill>
                <a:latin typeface="Arial"/>
              </a:rPr>
              <a:t>PLACI - Tidligst muligt</a:t>
            </a:r>
            <a:r>
              <a:rPr kumimoji="0" lang="da-DK" sz="1100" b="1" i="0" u="none" strike="noStrike" kern="1200" cap="none" spc="0" normalizeH="0" baseline="0" noProof="0">
                <a:ln>
                  <a:noFill/>
                </a:ln>
                <a:solidFill>
                  <a:srgbClr val="14143C"/>
                </a:solidFill>
                <a:effectLst/>
                <a:uLnTx/>
                <a:uFillTx/>
                <a:latin typeface="Arial"/>
                <a:ea typeface="+mn-ea"/>
                <a:cs typeface="+mn-cs"/>
              </a:rPr>
              <a:t> før lastning</a:t>
            </a:r>
            <a:endParaRPr kumimoji="0" lang="da-DK" sz="1000" b="0" i="0" u="none" strike="noStrike" kern="1200" cap="none" spc="0" normalizeH="0" baseline="0" noProof="0">
              <a:ln>
                <a:noFill/>
              </a:ln>
              <a:solidFill>
                <a:srgbClr val="14143C"/>
              </a:solidFill>
              <a:effectLst/>
              <a:uLnTx/>
              <a:uFillTx/>
              <a:latin typeface="Arial"/>
              <a:ea typeface="+mn-ea"/>
              <a:cs typeface="+mn-cs"/>
            </a:endParaRPr>
          </a:p>
        </p:txBody>
      </p:sp>
      <p:sp>
        <p:nvSpPr>
          <p:cNvPr id="31" name="Tekstfelt 30">
            <a:extLst>
              <a:ext uri="{FF2B5EF4-FFF2-40B4-BE49-F238E27FC236}">
                <a16:creationId xmlns:a16="http://schemas.microsoft.com/office/drawing/2014/main" id="{EE4101F0-AC36-E31E-5A88-82B8A530B3C6}"/>
              </a:ext>
            </a:extLst>
          </p:cNvPr>
          <p:cNvSpPr txBox="1"/>
          <p:nvPr/>
        </p:nvSpPr>
        <p:spPr>
          <a:xfrm>
            <a:off x="4815112" y="2084903"/>
            <a:ext cx="1301877" cy="70384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4 timer før ankomst til EU</a:t>
            </a:r>
            <a:r>
              <a:rPr kumimoji="0" lang="da-DK" sz="1100" b="0" i="0" u="none" strike="noStrike" kern="1200" cap="none" spc="0" normalizeH="0" baseline="0" noProof="0">
                <a:ln>
                  <a:noFill/>
                </a:ln>
                <a:solidFill>
                  <a:srgbClr val="14143C"/>
                </a:solidFill>
                <a:effectLst/>
                <a:uLnTx/>
                <a:uFillTx/>
                <a:latin typeface="Arial"/>
                <a:ea typeface="+mn-ea"/>
                <a:cs typeface="+mn-cs"/>
              </a:rPr>
              <a:t> </a:t>
            </a:r>
            <a:br>
              <a:rPr kumimoji="0" lang="da-DK" sz="1100" b="0" i="0" u="none" strike="noStrike" kern="1200" cap="none" spc="0" normalizeH="0" baseline="0" noProof="0">
                <a:ln>
                  <a:noFill/>
                </a:ln>
                <a:solidFill>
                  <a:srgbClr val="14143C"/>
                </a:solidFill>
                <a:effectLst/>
                <a:uLnTx/>
                <a:uFillTx/>
                <a:latin typeface="Arial"/>
                <a:ea typeface="+mn-ea"/>
                <a:cs typeface="+mn-cs"/>
              </a:rPr>
            </a:br>
            <a:r>
              <a:rPr kumimoji="0" lang="da-DK" sz="1000" b="0" i="0" u="none" strike="noStrike" kern="1200" cap="none" spc="0" normalizeH="0" baseline="0" noProof="0">
                <a:ln>
                  <a:noFill/>
                </a:ln>
                <a:solidFill>
                  <a:srgbClr val="14143C"/>
                </a:solidFill>
                <a:effectLst/>
                <a:uLnTx/>
                <a:uFillTx/>
                <a:latin typeface="Arial"/>
                <a:ea typeface="+mn-ea"/>
                <a:cs typeface="+mn-cs"/>
              </a:rPr>
              <a:t>(</a:t>
            </a:r>
            <a:r>
              <a:rPr lang="da-DK" sz="1000">
                <a:solidFill>
                  <a:srgbClr val="14143C"/>
                </a:solidFill>
                <a:latin typeface="Arial"/>
              </a:rPr>
              <a:t>flyvning</a:t>
            </a:r>
            <a:r>
              <a:rPr kumimoji="0" lang="da-DK" sz="1000" b="0" i="0" u="none" strike="noStrike" kern="1200" cap="none" spc="0" normalizeH="0" baseline="0" noProof="0">
                <a:ln>
                  <a:noFill/>
                </a:ln>
                <a:solidFill>
                  <a:srgbClr val="14143C"/>
                </a:solidFill>
                <a:effectLst/>
                <a:uLnTx/>
                <a:uFillTx/>
                <a:latin typeface="Arial"/>
                <a:ea typeface="+mn-ea"/>
                <a:cs typeface="+mn-cs"/>
              </a:rPr>
              <a:t>er på 4 timer og derover)</a:t>
            </a:r>
          </a:p>
        </p:txBody>
      </p:sp>
      <p:sp>
        <p:nvSpPr>
          <p:cNvPr id="36" name="Tekstfelt 35">
            <a:extLst>
              <a:ext uri="{FF2B5EF4-FFF2-40B4-BE49-F238E27FC236}">
                <a16:creationId xmlns:a16="http://schemas.microsoft.com/office/drawing/2014/main" id="{479876F6-AADC-062B-EBD7-40E48561880F}"/>
              </a:ext>
            </a:extLst>
          </p:cNvPr>
          <p:cNvSpPr txBox="1"/>
          <p:nvPr/>
        </p:nvSpPr>
        <p:spPr>
          <a:xfrm>
            <a:off x="6302621" y="2084903"/>
            <a:ext cx="1909695" cy="34515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Ved flyets afgang</a:t>
            </a:r>
            <a:r>
              <a:rPr kumimoji="0" lang="da-DK" sz="1100" b="0" i="0" u="none" strike="noStrike" kern="1200" cap="none" spc="0" normalizeH="0" baseline="0" noProof="0">
                <a:ln>
                  <a:noFill/>
                </a:ln>
                <a:solidFill>
                  <a:srgbClr val="14143C"/>
                </a:solidFill>
                <a:effectLst/>
                <a:uLnTx/>
                <a:uFillTx/>
                <a:latin typeface="Arial"/>
                <a:ea typeface="+mn-ea"/>
                <a:cs typeface="+mn-cs"/>
              </a:rPr>
              <a:t> </a:t>
            </a:r>
            <a:br>
              <a:rPr kumimoji="0" lang="da-DK" sz="1100" b="0" i="0" u="none" strike="noStrike" kern="1200" cap="none" spc="0" normalizeH="0" baseline="0" noProof="0">
                <a:ln>
                  <a:noFill/>
                </a:ln>
                <a:solidFill>
                  <a:srgbClr val="14143C"/>
                </a:solidFill>
                <a:effectLst/>
                <a:uLnTx/>
                <a:uFillTx/>
                <a:latin typeface="Arial"/>
                <a:ea typeface="+mn-ea"/>
                <a:cs typeface="+mn-cs"/>
              </a:rPr>
            </a:br>
            <a:r>
              <a:rPr kumimoji="0" lang="da-DK" sz="1000" b="0" i="0" u="none" strike="noStrike" kern="1200" cap="none" spc="0" normalizeH="0" baseline="0" noProof="0">
                <a:ln>
                  <a:noFill/>
                </a:ln>
                <a:solidFill>
                  <a:srgbClr val="14143C"/>
                </a:solidFill>
                <a:effectLst/>
                <a:uLnTx/>
                <a:uFillTx/>
                <a:latin typeface="Arial"/>
                <a:ea typeface="+mn-ea"/>
                <a:cs typeface="+mn-cs"/>
              </a:rPr>
              <a:t>(</a:t>
            </a:r>
            <a:r>
              <a:rPr lang="da-DK" sz="1000">
                <a:solidFill>
                  <a:srgbClr val="14143C"/>
                </a:solidFill>
                <a:latin typeface="Arial"/>
              </a:rPr>
              <a:t>flyvning</a:t>
            </a:r>
            <a:r>
              <a:rPr kumimoji="0" lang="da-DK" sz="1000" b="0" i="0" u="none" strike="noStrike" kern="1200" cap="none" spc="0" normalizeH="0" baseline="0" noProof="0">
                <a:ln>
                  <a:noFill/>
                </a:ln>
                <a:solidFill>
                  <a:srgbClr val="14143C"/>
                </a:solidFill>
                <a:effectLst/>
                <a:uLnTx/>
                <a:uFillTx/>
                <a:latin typeface="Arial"/>
                <a:ea typeface="+mn-ea"/>
                <a:cs typeface="+mn-cs"/>
              </a:rPr>
              <a:t>er under 4 timer)</a:t>
            </a:r>
          </a:p>
        </p:txBody>
      </p:sp>
      <p:sp>
        <p:nvSpPr>
          <p:cNvPr id="38" name="Oval 28">
            <a:extLst>
              <a:ext uri="{FF2B5EF4-FFF2-40B4-BE49-F238E27FC236}">
                <a16:creationId xmlns:a16="http://schemas.microsoft.com/office/drawing/2014/main" id="{CCEBFC44-25EB-E6D2-EE13-19D6AE9E245A}"/>
              </a:ext>
            </a:extLst>
          </p:cNvPr>
          <p:cNvSpPr/>
          <p:nvPr/>
        </p:nvSpPr>
        <p:spPr>
          <a:xfrm>
            <a:off x="3470448" y="1881601"/>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9" name="Oval 29">
            <a:extLst>
              <a:ext uri="{FF2B5EF4-FFF2-40B4-BE49-F238E27FC236}">
                <a16:creationId xmlns:a16="http://schemas.microsoft.com/office/drawing/2014/main" id="{FD3C1706-4279-DD10-777B-61BC9B99651E}"/>
              </a:ext>
            </a:extLst>
          </p:cNvPr>
          <p:cNvSpPr/>
          <p:nvPr/>
        </p:nvSpPr>
        <p:spPr>
          <a:xfrm>
            <a:off x="5292182" y="1881601"/>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Oval 31">
            <a:extLst>
              <a:ext uri="{FF2B5EF4-FFF2-40B4-BE49-F238E27FC236}">
                <a16:creationId xmlns:a16="http://schemas.microsoft.com/office/drawing/2014/main" id="{CEEFBEE2-068B-63B6-6B98-70E5821280D4}"/>
              </a:ext>
            </a:extLst>
          </p:cNvPr>
          <p:cNvSpPr/>
          <p:nvPr/>
        </p:nvSpPr>
        <p:spPr>
          <a:xfrm>
            <a:off x="6523495" y="1866462"/>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pic>
        <p:nvPicPr>
          <p:cNvPr id="43" name="Billede 42" descr="Et billede, der indeholder skærmbillede, Grafik, design&#10;&#10;Automatisk genereret beskrivelse">
            <a:extLst>
              <a:ext uri="{FF2B5EF4-FFF2-40B4-BE49-F238E27FC236}">
                <a16:creationId xmlns:a16="http://schemas.microsoft.com/office/drawing/2014/main" id="{CD1B4FA0-4DC7-8428-C0F9-60C2C7D319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440" y="560250"/>
            <a:ext cx="2644055" cy="2644055"/>
          </a:xfrm>
          <a:prstGeom prst="rect">
            <a:avLst/>
          </a:prstGeom>
        </p:spPr>
      </p:pic>
      <p:sp>
        <p:nvSpPr>
          <p:cNvPr id="2" name="Tekstfelt 1">
            <a:extLst>
              <a:ext uri="{FF2B5EF4-FFF2-40B4-BE49-F238E27FC236}">
                <a16:creationId xmlns:a16="http://schemas.microsoft.com/office/drawing/2014/main" id="{9F3FEE58-B848-FBB4-2247-7361F9A35DCE}"/>
              </a:ext>
            </a:extLst>
          </p:cNvPr>
          <p:cNvSpPr txBox="1"/>
          <p:nvPr/>
        </p:nvSpPr>
        <p:spPr>
          <a:xfrm>
            <a:off x="6313012" y="4578720"/>
            <a:ext cx="1362155" cy="72090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1100" b="1" i="0" u="none" strike="noStrike" kern="1200" cap="none" spc="0" normalizeH="0" baseline="0" noProof="0">
                <a:ln>
                  <a:noFill/>
                </a:ln>
                <a:solidFill>
                  <a:srgbClr val="14143C"/>
                </a:solidFill>
                <a:effectLst/>
                <a:uLnTx/>
                <a:uFillTx/>
                <a:latin typeface="Arial"/>
                <a:ea typeface="+mn-ea"/>
                <a:cs typeface="+mn-cs"/>
              </a:rPr>
              <a:t>2 timer før ankomst </a:t>
            </a:r>
            <a:br>
              <a:rPr kumimoji="0" lang="da-DK" sz="1100" b="1" i="0" u="none" strike="noStrike" kern="1200" cap="none" spc="0" normalizeH="0" baseline="0" noProof="0">
                <a:ln>
                  <a:noFill/>
                </a:ln>
                <a:solidFill>
                  <a:srgbClr val="14143C"/>
                </a:solidFill>
                <a:effectLst/>
                <a:uLnTx/>
                <a:uFillTx/>
                <a:latin typeface="Arial"/>
                <a:ea typeface="+mn-ea"/>
                <a:cs typeface="+mn-cs"/>
              </a:rPr>
            </a:br>
            <a:r>
              <a:rPr kumimoji="0" lang="da-DK" sz="1100" b="1" i="0" u="none" strike="noStrike" kern="1200" cap="none" spc="0" normalizeH="0" baseline="0" noProof="0">
                <a:ln>
                  <a:noFill/>
                </a:ln>
                <a:solidFill>
                  <a:srgbClr val="14143C"/>
                </a:solidFill>
                <a:effectLst/>
                <a:uLnTx/>
                <a:uFillTx/>
                <a:latin typeface="Arial"/>
                <a:ea typeface="+mn-ea"/>
                <a:cs typeface="+mn-cs"/>
              </a:rPr>
              <a:t>til EU</a:t>
            </a:r>
            <a:r>
              <a:rPr kumimoji="0" lang="da-DK" sz="1100" b="0" i="0" u="none" strike="noStrike" kern="1200" cap="none" spc="0" normalizeH="0" baseline="0" noProof="0">
                <a:ln>
                  <a:noFill/>
                </a:ln>
                <a:solidFill>
                  <a:srgbClr val="14143C"/>
                </a:solidFill>
                <a:effectLst/>
                <a:uLnTx/>
                <a:uFillTx/>
                <a:latin typeface="Arial"/>
                <a:ea typeface="+mn-ea"/>
                <a:cs typeface="+mn-cs"/>
              </a:rPr>
              <a:t> </a:t>
            </a:r>
            <a:br>
              <a:rPr kumimoji="0" lang="da-DK" sz="1100" b="0" i="0" u="none" strike="noStrike" kern="1200" cap="none" spc="0" normalizeH="0" baseline="0" noProof="0">
                <a:ln>
                  <a:noFill/>
                </a:ln>
                <a:solidFill>
                  <a:srgbClr val="14143C"/>
                </a:solidFill>
                <a:effectLst/>
                <a:uLnTx/>
                <a:uFillTx/>
                <a:latin typeface="Arial"/>
                <a:ea typeface="+mn-ea"/>
                <a:cs typeface="+mn-cs"/>
              </a:rPr>
            </a:br>
            <a:r>
              <a:rPr kumimoji="0" lang="da-DK" sz="1100" b="0" i="0" u="none" strike="noStrike" kern="1200" cap="none" spc="0" normalizeH="0" baseline="0" noProof="0">
                <a:ln>
                  <a:noFill/>
                </a:ln>
                <a:solidFill>
                  <a:srgbClr val="14143C"/>
                </a:solidFill>
                <a:effectLst/>
                <a:uLnTx/>
                <a:uFillTx/>
                <a:latin typeface="Arial"/>
                <a:ea typeface="+mn-ea"/>
                <a:cs typeface="+mn-cs"/>
              </a:rPr>
              <a:t>(</a:t>
            </a:r>
            <a:r>
              <a:rPr kumimoji="0" lang="da-DK" sz="1000" b="0" i="0" u="none" strike="noStrike" kern="1200" cap="none" spc="0" normalizeH="0" baseline="0" noProof="0">
                <a:ln>
                  <a:noFill/>
                </a:ln>
                <a:solidFill>
                  <a:srgbClr val="14143C"/>
                </a:solidFill>
                <a:effectLst/>
                <a:uLnTx/>
                <a:uFillTx/>
                <a:latin typeface="Arial"/>
                <a:ea typeface="+mn-ea"/>
                <a:cs typeface="+mn-cs"/>
              </a:rPr>
              <a:t>for lastbil ombord på færge)</a:t>
            </a:r>
          </a:p>
        </p:txBody>
      </p:sp>
      <p:sp>
        <p:nvSpPr>
          <p:cNvPr id="4" name="Oval 31">
            <a:extLst>
              <a:ext uri="{FF2B5EF4-FFF2-40B4-BE49-F238E27FC236}">
                <a16:creationId xmlns:a16="http://schemas.microsoft.com/office/drawing/2014/main" id="{41B967EB-8312-A4B5-CFC5-05513A8AA5F2}"/>
              </a:ext>
            </a:extLst>
          </p:cNvPr>
          <p:cNvSpPr/>
          <p:nvPr/>
        </p:nvSpPr>
        <p:spPr>
          <a:xfrm>
            <a:off x="6533886" y="4360279"/>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9701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771E5-68DF-4AE6-BFF6-C97C44D98F85}"/>
              </a:ext>
            </a:extLst>
          </p:cNvPr>
          <p:cNvSpPr>
            <a:spLocks noGrp="1"/>
          </p:cNvSpPr>
          <p:nvPr>
            <p:ph type="title"/>
          </p:nvPr>
        </p:nvSpPr>
        <p:spPr/>
        <p:txBody>
          <a:bodyPr/>
          <a:lstStyle/>
          <a:p>
            <a:r>
              <a:rPr lang="da-DK"/>
              <a:t>Forkortelser</a:t>
            </a:r>
          </a:p>
        </p:txBody>
      </p:sp>
      <p:sp>
        <p:nvSpPr>
          <p:cNvPr id="4" name="Pladsholder til indhold 3">
            <a:extLst>
              <a:ext uri="{FF2B5EF4-FFF2-40B4-BE49-F238E27FC236}">
                <a16:creationId xmlns:a16="http://schemas.microsoft.com/office/drawing/2014/main" id="{8F30E232-7964-41BD-8E30-00342C2AC831}"/>
              </a:ext>
            </a:extLst>
          </p:cNvPr>
          <p:cNvSpPr>
            <a:spLocks noGrp="1"/>
          </p:cNvSpPr>
          <p:nvPr>
            <p:ph sz="quarter" idx="13"/>
          </p:nvPr>
        </p:nvSpPr>
        <p:spPr>
          <a:xfrm>
            <a:off x="539750" y="1358577"/>
            <a:ext cx="5375276" cy="4636431"/>
          </a:xfrm>
        </p:spPr>
        <p:txBody>
          <a:bodyPr vert="horz" lIns="0" tIns="0" rIns="0" bIns="0" rtlCol="0" anchor="t">
            <a:noAutofit/>
          </a:bodyPr>
          <a:lstStyle/>
          <a:p>
            <a:pPr marL="0" indent="0">
              <a:buNone/>
            </a:pPr>
            <a:r>
              <a:rPr lang="da-DK">
                <a:latin typeface="+mj-lt"/>
                <a:cs typeface="Arial"/>
              </a:rPr>
              <a:t>ENS  - </a:t>
            </a:r>
            <a:r>
              <a:rPr lang="da-DK" err="1">
                <a:latin typeface="+mj-lt"/>
                <a:cs typeface="Arial"/>
              </a:rPr>
              <a:t>Entry</a:t>
            </a:r>
            <a:r>
              <a:rPr lang="da-DK">
                <a:latin typeface="+mj-lt"/>
                <a:cs typeface="Arial"/>
              </a:rPr>
              <a:t> Summary </a:t>
            </a:r>
            <a:r>
              <a:rPr lang="da-DK" err="1">
                <a:latin typeface="+mj-lt"/>
                <a:cs typeface="Arial"/>
              </a:rPr>
              <a:t>Declaration</a:t>
            </a:r>
            <a:r>
              <a:rPr lang="da-DK">
                <a:latin typeface="+mj-lt"/>
                <a:cs typeface="Arial"/>
              </a:rPr>
              <a:t> (på dansk - Summarisk indpassage angivelse)</a:t>
            </a: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MAWB - </a:t>
            </a:r>
            <a:r>
              <a:rPr lang="en-US">
                <a:effectLst/>
                <a:latin typeface="+mj-lt"/>
                <a:ea typeface="Times New Roman" panose="02020603050405020304" pitchFamily="18" charset="0"/>
              </a:rPr>
              <a:t>Master Air Way Bill</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MWB - </a:t>
            </a:r>
            <a:r>
              <a:rPr lang="en-US">
                <a:effectLst/>
                <a:latin typeface="+mj-lt"/>
                <a:ea typeface="Times New Roman" panose="02020603050405020304" pitchFamily="18" charset="0"/>
              </a:rPr>
              <a:t>Master Way Bill</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MBL - </a:t>
            </a:r>
            <a:r>
              <a:rPr lang="en-US">
                <a:effectLst/>
                <a:latin typeface="+mj-lt"/>
                <a:ea typeface="Times New Roman" panose="02020603050405020304" pitchFamily="18" charset="0"/>
              </a:rPr>
              <a:t>Master Bill of Lading</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N/A - Not </a:t>
            </a:r>
            <a:r>
              <a:rPr lang="da-DK" err="1">
                <a:latin typeface="+mj-lt"/>
                <a:ea typeface="Times New Roman" panose="02020603050405020304" pitchFamily="18" charset="0"/>
              </a:rPr>
              <a:t>A</a:t>
            </a:r>
            <a:r>
              <a:rPr lang="da-DK" err="1">
                <a:effectLst/>
                <a:latin typeface="+mj-lt"/>
                <a:ea typeface="Times New Roman" panose="02020603050405020304" pitchFamily="18" charset="0"/>
              </a:rPr>
              <a:t>pplicable</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PLACI - </a:t>
            </a:r>
            <a:r>
              <a:rPr lang="da-DK" err="1">
                <a:latin typeface="+mj-lt"/>
              </a:rPr>
              <a:t>Pre-loading</a:t>
            </a:r>
            <a:r>
              <a:rPr lang="da-DK">
                <a:latin typeface="+mj-lt"/>
              </a:rPr>
              <a:t> Advanced Cargo Information</a:t>
            </a:r>
            <a:endParaRPr lang="da-DK">
              <a:effectLst/>
              <a:latin typeface="+mj-lt"/>
              <a:ea typeface="Calibri" panose="020F0502020204030204" pitchFamily="34" charset="0"/>
            </a:endParaRPr>
          </a:p>
          <a:p>
            <a:pPr marL="0" indent="0">
              <a:buNone/>
            </a:pPr>
            <a:endParaRPr lang="da-DK">
              <a:latin typeface="+mj-lt"/>
              <a:cs typeface="Arial"/>
            </a:endParaRPr>
          </a:p>
        </p:txBody>
      </p:sp>
      <p:sp>
        <p:nvSpPr>
          <p:cNvPr id="3" name="Slide Number Placeholder 4">
            <a:extLst>
              <a:ext uri="{FF2B5EF4-FFF2-40B4-BE49-F238E27FC236}">
                <a16:creationId xmlns:a16="http://schemas.microsoft.com/office/drawing/2014/main" id="{A3FFF012-4977-C573-F4EF-510A1686BAD8}"/>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14143C"/>
                </a:solidFill>
                <a:effectLst/>
                <a:uLnTx/>
                <a:uFillTx/>
                <a:latin typeface="Academy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900" b="0" i="0" u="none" strike="noStrike" kern="1200" cap="none" spc="0" normalizeH="0" baseline="0" noProof="0">
              <a:ln>
                <a:noFill/>
              </a:ln>
              <a:solidFill>
                <a:srgbClr val="14143C"/>
              </a:solidFill>
              <a:effectLst/>
              <a:uLnTx/>
              <a:uFillTx/>
              <a:latin typeface="Academy Sans Office"/>
              <a:ea typeface="+mn-ea"/>
              <a:cs typeface="+mn-cs"/>
            </a:endParaRPr>
          </a:p>
        </p:txBody>
      </p:sp>
    </p:spTree>
    <p:extLst>
      <p:ext uri="{BB962C8B-B14F-4D97-AF65-F5344CB8AC3E}">
        <p14:creationId xmlns:p14="http://schemas.microsoft.com/office/powerpoint/2010/main" val="399292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4B694-FEBA-14AC-C476-C21A10762A02}"/>
              </a:ext>
            </a:extLst>
          </p:cNvPr>
          <p:cNvSpPr>
            <a:spLocks noGrp="1"/>
          </p:cNvSpPr>
          <p:nvPr>
            <p:ph type="title"/>
          </p:nvPr>
        </p:nvSpPr>
        <p:spPr>
          <a:xfrm>
            <a:off x="539750" y="591138"/>
            <a:ext cx="5375275" cy="898297"/>
          </a:xfrm>
        </p:spPr>
        <p:txBody>
          <a:bodyPr>
            <a:normAutofit fontScale="90000"/>
          </a:bodyPr>
          <a:lstStyle/>
          <a:p>
            <a:r>
              <a:rPr lang="da-DK"/>
              <a:t>Hvad er en ENS-angivelse?</a:t>
            </a:r>
          </a:p>
        </p:txBody>
      </p:sp>
      <p:sp>
        <p:nvSpPr>
          <p:cNvPr id="4" name="Pladsholder til indhold 3">
            <a:extLst>
              <a:ext uri="{FF2B5EF4-FFF2-40B4-BE49-F238E27FC236}">
                <a16:creationId xmlns:a16="http://schemas.microsoft.com/office/drawing/2014/main" id="{BD4A081F-56F9-5A07-3F96-A5381E3309DE}"/>
              </a:ext>
            </a:extLst>
          </p:cNvPr>
          <p:cNvSpPr>
            <a:spLocks noGrp="1"/>
          </p:cNvSpPr>
          <p:nvPr>
            <p:ph sz="quarter" idx="13"/>
          </p:nvPr>
        </p:nvSpPr>
        <p:spPr>
          <a:xfrm>
            <a:off x="539749" y="1164657"/>
            <a:ext cx="5375276" cy="4812631"/>
          </a:xfrm>
        </p:spPr>
        <p:txBody>
          <a:bodyPr/>
          <a:lstStyle/>
          <a:p>
            <a:r>
              <a:rPr lang="da-DK"/>
              <a:t>Der skal indsendes ENS-angivelser (</a:t>
            </a:r>
            <a:r>
              <a:rPr lang="da-DK" err="1"/>
              <a:t>Entry</a:t>
            </a:r>
            <a:r>
              <a:rPr lang="da-DK"/>
              <a:t> Summary </a:t>
            </a:r>
            <a:r>
              <a:rPr lang="da-DK" err="1"/>
              <a:t>Declarations</a:t>
            </a:r>
            <a:r>
              <a:rPr lang="da-DK"/>
              <a:t>, på dansk summarisk indpassageangivelse) for alle forsendelser ind i EU’s sikkerhedsområde.</a:t>
            </a:r>
          </a:p>
          <a:p>
            <a:endParaRPr lang="da-DK"/>
          </a:p>
          <a:p>
            <a:r>
              <a:rPr lang="da-DK"/>
              <a:t>En komplet ENS-angivelse består af et eller flere datasæt - også refereret til som F-beskeder - der kan indsendes af én aktør eller i et samarbejde mellem flere aktører.</a:t>
            </a:r>
          </a:p>
          <a:p>
            <a:endParaRPr lang="da-DK"/>
          </a:p>
          <a:p>
            <a:r>
              <a:rPr lang="da-DK"/>
              <a:t>Det er transportøren, der har det overordnede ansvar for at indsende ENS-angivelsen. Alle berørte virksomheder er dog forpligtet til at supplere med relevante ENS-oplysninger, hvis oplysningerne ikke deles med transportøren.</a:t>
            </a:r>
            <a:br>
              <a:rPr lang="da-DK"/>
            </a:br>
            <a:endParaRPr lang="da-DK"/>
          </a:p>
          <a:p>
            <a:r>
              <a:rPr lang="da-DK"/>
              <a:t>Se mere om reglerne for indgivelse af en summarisk indpassageangivelse i </a:t>
            </a:r>
            <a:r>
              <a:rPr lang="da-DK">
                <a:hlinkClick r:id="rId3"/>
              </a:rPr>
              <a:t>EU-toldkodeksen (EUTK), Artikel 127</a:t>
            </a:r>
            <a:r>
              <a:rPr lang="da-DK"/>
              <a:t>.</a:t>
            </a:r>
          </a:p>
          <a:p>
            <a:endParaRPr lang="da-DK"/>
          </a:p>
        </p:txBody>
      </p:sp>
      <p:pic>
        <p:nvPicPr>
          <p:cNvPr id="9" name="Picture 6">
            <a:extLst>
              <a:ext uri="{FF2B5EF4-FFF2-40B4-BE49-F238E27FC236}">
                <a16:creationId xmlns:a16="http://schemas.microsoft.com/office/drawing/2014/main" id="{F2844DC4-CA3D-BB07-E9D6-4DB682393D5A}"/>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58" r="58"/>
          <a:stretch/>
        </p:blipFill>
        <p:spPr bwMode="auto">
          <a:xfrm>
            <a:off x="6275389" y="19050"/>
            <a:ext cx="5916612" cy="6858000"/>
          </a:xfr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715D676-B813-F654-A955-373A45B42E03}"/>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2</a:t>
            </a:fld>
            <a:endParaRPr lang="da-DK">
              <a:solidFill>
                <a:srgbClr val="14143C"/>
              </a:solidFill>
              <a:latin typeface="Arial"/>
            </a:endParaRPr>
          </a:p>
        </p:txBody>
      </p:sp>
    </p:spTree>
    <p:extLst>
      <p:ext uri="{BB962C8B-B14F-4D97-AF65-F5344CB8AC3E}">
        <p14:creationId xmlns:p14="http://schemas.microsoft.com/office/powerpoint/2010/main" val="3986180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771E5-68DF-4AE6-BFF6-C97C44D98F85}"/>
              </a:ext>
            </a:extLst>
          </p:cNvPr>
          <p:cNvSpPr>
            <a:spLocks noGrp="1"/>
          </p:cNvSpPr>
          <p:nvPr>
            <p:ph type="title"/>
          </p:nvPr>
        </p:nvSpPr>
        <p:spPr/>
        <p:txBody>
          <a:bodyPr/>
          <a:lstStyle/>
          <a:p>
            <a:r>
              <a:rPr lang="da-DK"/>
              <a:t>Nyttige links</a:t>
            </a:r>
          </a:p>
        </p:txBody>
      </p:sp>
      <p:sp>
        <p:nvSpPr>
          <p:cNvPr id="4" name="Pladsholder til indhold 3">
            <a:extLst>
              <a:ext uri="{FF2B5EF4-FFF2-40B4-BE49-F238E27FC236}">
                <a16:creationId xmlns:a16="http://schemas.microsoft.com/office/drawing/2014/main" id="{8F30E232-7964-41BD-8E30-00342C2AC831}"/>
              </a:ext>
            </a:extLst>
          </p:cNvPr>
          <p:cNvSpPr>
            <a:spLocks noGrp="1"/>
          </p:cNvSpPr>
          <p:nvPr>
            <p:ph sz="quarter" idx="13"/>
          </p:nvPr>
        </p:nvSpPr>
        <p:spPr>
          <a:xfrm>
            <a:off x="539750" y="1358577"/>
            <a:ext cx="5375276" cy="4636431"/>
          </a:xfrm>
        </p:spPr>
        <p:txBody>
          <a:bodyPr vert="horz" lIns="0" tIns="0" rIns="0" bIns="0" rtlCol="0" anchor="t">
            <a:noAutofit/>
          </a:bodyPr>
          <a:lstStyle/>
          <a:p>
            <a:pPr marL="0" indent="0">
              <a:buNone/>
            </a:pPr>
            <a:r>
              <a:rPr lang="da-DK" b="1"/>
              <a:t>Link til tilmelding til Toldstyrelsens nyhedsbrev om de nye systemer: </a:t>
            </a:r>
            <a:br>
              <a:rPr lang="da-DK" b="1"/>
            </a:br>
            <a:r>
              <a:rPr lang="da-DK">
                <a:hlinkClick r:id="rId3"/>
              </a:rPr>
              <a:t>Tilmeld dig Toldstyrelsens nyhedsbrev | Toldstyrelsen</a:t>
            </a:r>
            <a:r>
              <a:rPr lang="da-DK"/>
              <a:t> </a:t>
            </a:r>
            <a:br>
              <a:rPr lang="da-DK"/>
            </a:br>
            <a:endParaRPr lang="da-DK">
              <a:cs typeface="Arial"/>
            </a:endParaRPr>
          </a:p>
          <a:p>
            <a:pPr marL="0" indent="0">
              <a:buNone/>
            </a:pPr>
            <a:r>
              <a:rPr lang="da-DK" b="1"/>
              <a:t>Link til Toldstyrelsens ICS2-side:</a:t>
            </a:r>
            <a:br>
              <a:rPr lang="da-DK" b="1"/>
            </a:br>
            <a:r>
              <a:rPr lang="da-DK">
                <a:ea typeface="+mn-lt"/>
                <a:cs typeface="+mn-lt"/>
                <a:hlinkClick r:id="rId4"/>
              </a:rPr>
              <a:t>ICS2 Toldstyrelsen</a:t>
            </a:r>
            <a:endParaRPr lang="da-DK">
              <a:ea typeface="+mn-lt"/>
              <a:cs typeface="+mn-lt"/>
            </a:endParaRPr>
          </a:p>
          <a:p>
            <a:pPr marL="215900" indent="-215900"/>
            <a:endParaRPr lang="da-DK">
              <a:cs typeface="Arial"/>
            </a:endParaRPr>
          </a:p>
          <a:p>
            <a:pPr marL="0" indent="0">
              <a:buNone/>
            </a:pPr>
            <a:r>
              <a:rPr lang="da-DK" b="1"/>
              <a:t>Tidligere tema- og orienteringsmøder ang. ICS2:</a:t>
            </a:r>
            <a:br>
              <a:rPr lang="da-DK" b="1"/>
            </a:br>
            <a:r>
              <a:rPr lang="da-DK">
                <a:ea typeface="+mn-lt"/>
                <a:cs typeface="+mn-lt"/>
                <a:hlinkClick r:id="rId5"/>
              </a:rPr>
              <a:t>Optagelse fra temamøde om teknisk </a:t>
            </a:r>
            <a:r>
              <a:rPr lang="da-DK" err="1">
                <a:ea typeface="+mn-lt"/>
                <a:cs typeface="+mn-lt"/>
                <a:hlinkClick r:id="rId5"/>
              </a:rPr>
              <a:t>onboarding</a:t>
            </a:r>
            <a:br>
              <a:rPr lang="da-DK">
                <a:ea typeface="+mn-lt"/>
                <a:cs typeface="+mn-lt"/>
              </a:rPr>
            </a:br>
            <a:r>
              <a:rPr lang="da-DK">
                <a:ea typeface="+mn-lt"/>
                <a:cs typeface="+mn-lt"/>
                <a:hlinkClick r:id="rId6"/>
              </a:rPr>
              <a:t>Optagelse af orienteringsmøde om ICS2 for sø-, vej- og jernbanetransport</a:t>
            </a:r>
            <a:endParaRPr lang="da-DK">
              <a:ea typeface="+mn-lt"/>
              <a:cs typeface="+mn-lt"/>
            </a:endParaRPr>
          </a:p>
          <a:p>
            <a:pPr marL="0" indent="0">
              <a:buNone/>
            </a:pPr>
            <a:r>
              <a:rPr lang="da-DK">
                <a:ea typeface="+mn-lt"/>
                <a:cs typeface="+mn-lt"/>
                <a:hlinkClick r:id="rId5"/>
              </a:rPr>
              <a:t>Optagelse fra temamøde om toldfaglige ændringer for ICS2</a:t>
            </a:r>
            <a:endParaRPr lang="da-DK">
              <a:ea typeface="+mn-lt"/>
              <a:cs typeface="+mn-lt"/>
            </a:endParaRPr>
          </a:p>
          <a:p>
            <a:pPr marL="0" indent="0">
              <a:buNone/>
            </a:pPr>
            <a:endParaRPr lang="da-DK">
              <a:ea typeface="+mn-lt"/>
              <a:cs typeface="+mn-lt"/>
            </a:endParaRPr>
          </a:p>
          <a:p>
            <a:pPr marL="0" indent="0">
              <a:buNone/>
            </a:pPr>
            <a:r>
              <a:rPr lang="da-DK" b="1">
                <a:ea typeface="+mn-lt"/>
                <a:cs typeface="+mn-lt"/>
              </a:rPr>
              <a:t>Vejledninger til Manifest:</a:t>
            </a:r>
          </a:p>
          <a:p>
            <a:pPr marL="0" indent="0">
              <a:buNone/>
            </a:pPr>
            <a:r>
              <a:rPr lang="da-DK">
                <a:ea typeface="+mn-lt"/>
                <a:cs typeface="+mn-lt"/>
                <a:hlinkClick r:id="rId7"/>
              </a:rPr>
              <a:t>https://toldst.dk/erhverv/toldsystemer/manifest</a:t>
            </a:r>
            <a:endParaRPr lang="da-DK">
              <a:ea typeface="+mn-lt"/>
              <a:cs typeface="+mn-lt"/>
            </a:endParaRPr>
          </a:p>
          <a:p>
            <a:pPr marL="0" indent="0">
              <a:buNone/>
            </a:pPr>
            <a:endParaRPr lang="da-DK">
              <a:ea typeface="+mn-lt"/>
              <a:cs typeface="+mn-lt"/>
            </a:endParaRPr>
          </a:p>
          <a:p>
            <a:pPr marL="0" indent="0">
              <a:buNone/>
            </a:pPr>
            <a:r>
              <a:rPr lang="da-DK" b="1"/>
              <a:t>Toldstyrelsens driftsmeddelelser</a:t>
            </a:r>
            <a:endParaRPr lang="da-DK" b="1">
              <a:ea typeface="+mn-lt"/>
              <a:cs typeface="+mn-lt"/>
            </a:endParaRPr>
          </a:p>
          <a:p>
            <a:pPr marL="0" indent="0">
              <a:buNone/>
            </a:pPr>
            <a:r>
              <a:rPr lang="da-DK">
                <a:hlinkClick r:id="rId8"/>
              </a:rPr>
              <a:t>Driftsmeddelelser og status på toldsystemer - info.skat.dk</a:t>
            </a:r>
            <a:endParaRPr lang="da-DK" b="1">
              <a:ea typeface="+mn-lt"/>
              <a:cs typeface="+mn-lt"/>
            </a:endParaRPr>
          </a:p>
          <a:p>
            <a:pPr marL="0" indent="0">
              <a:buNone/>
            </a:pPr>
            <a:endParaRPr lang="da-DK">
              <a:ea typeface="+mn-lt"/>
              <a:cs typeface="+mn-lt"/>
            </a:endParaRPr>
          </a:p>
          <a:p>
            <a:pPr marL="0" indent="0">
              <a:buNone/>
            </a:pPr>
            <a:endParaRPr lang="da-DK">
              <a:ea typeface="+mn-lt"/>
              <a:cs typeface="+mn-lt"/>
            </a:endParaRPr>
          </a:p>
          <a:p>
            <a:pPr marL="0" indent="0">
              <a:buNone/>
            </a:pPr>
            <a:endParaRPr lang="da-DK">
              <a:cs typeface="Arial"/>
            </a:endParaRPr>
          </a:p>
          <a:p>
            <a:pPr marL="0" indent="0">
              <a:buNone/>
            </a:pPr>
            <a:endParaRPr lang="da-DK">
              <a:cs typeface="Arial"/>
            </a:endParaRPr>
          </a:p>
        </p:txBody>
      </p:sp>
      <p:sp>
        <p:nvSpPr>
          <p:cNvPr id="5" name="Pladsholder til indhold 4">
            <a:extLst>
              <a:ext uri="{FF2B5EF4-FFF2-40B4-BE49-F238E27FC236}">
                <a16:creationId xmlns:a16="http://schemas.microsoft.com/office/drawing/2014/main" id="{90BC6F33-5067-4076-8EE4-3F767F021353}"/>
              </a:ext>
            </a:extLst>
          </p:cNvPr>
          <p:cNvSpPr>
            <a:spLocks noGrp="1"/>
          </p:cNvSpPr>
          <p:nvPr>
            <p:ph sz="quarter" idx="19"/>
          </p:nvPr>
        </p:nvSpPr>
        <p:spPr>
          <a:xfrm>
            <a:off x="6276978" y="1358577"/>
            <a:ext cx="5373685" cy="4282763"/>
          </a:xfrm>
        </p:spPr>
        <p:txBody>
          <a:bodyPr vert="horz" lIns="0" tIns="0" rIns="0" bIns="0" rtlCol="0" anchor="t">
            <a:noAutofit/>
          </a:bodyPr>
          <a:lstStyle/>
          <a:p>
            <a:pPr marL="0" indent="0">
              <a:buNone/>
            </a:pPr>
            <a:r>
              <a:rPr lang="da-DK" sz="1800" b="1">
                <a:latin typeface="Calibri" panose="020F0502020204030204" pitchFamily="34" charset="0"/>
                <a:ea typeface="Calibri" panose="020F0502020204030204" pitchFamily="34" charset="0"/>
                <a:cs typeface="Calibri" panose="020F0502020204030204" pitchFamily="34" charset="0"/>
              </a:rPr>
              <a:t>CIRCABC – EU-Kommissionens offentlige bibliotek</a:t>
            </a:r>
            <a:endParaRPr lang="da-DK" sz="1800">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hlinkClick r:id="rId9"/>
              </a:rPr>
              <a:t>EU </a:t>
            </a:r>
            <a:r>
              <a:rPr lang="da-DK" sz="1800" err="1">
                <a:effectLst/>
                <a:latin typeface="Calibri" panose="020F0502020204030204" pitchFamily="34" charset="0"/>
                <a:ea typeface="Calibri" panose="020F0502020204030204" pitchFamily="34" charset="0"/>
                <a:hlinkClick r:id="rId9"/>
              </a:rPr>
              <a:t>Advance</a:t>
            </a:r>
            <a:r>
              <a:rPr lang="da-DK" sz="1800">
                <a:effectLst/>
                <a:latin typeface="Calibri" panose="020F0502020204030204" pitchFamily="34" charset="0"/>
                <a:ea typeface="Calibri" panose="020F0502020204030204" pitchFamily="34" charset="0"/>
                <a:hlinkClick r:id="rId9"/>
              </a:rPr>
              <a:t> Cargo Information System (ICS2)</a:t>
            </a:r>
            <a:endParaRPr lang="da-DK" sz="1800">
              <a:effectLst/>
              <a:latin typeface="Calibri" panose="020F0502020204030204" pitchFamily="34" charset="0"/>
              <a:ea typeface="Calibri" panose="020F0502020204030204" pitchFamily="34" charset="0"/>
            </a:endParaRPr>
          </a:p>
          <a:p>
            <a:pPr marL="0" indent="0">
              <a:buNone/>
            </a:pPr>
            <a:r>
              <a:rPr lang="da-DK" sz="1800" kern="100">
                <a:latin typeface="Calibri"/>
                <a:ea typeface="Times New Roman" panose="02020603050405020304" pitchFamily="18" charset="0"/>
                <a:cs typeface="Times New Roman"/>
              </a:rPr>
              <a:t>Her findes også Kalender med åbne EU ICS2 møder og oplysninger med vigtig information fra EU ang. ICS2</a:t>
            </a:r>
          </a:p>
          <a:p>
            <a:pPr marL="0" indent="0">
              <a:buNone/>
            </a:pPr>
            <a:endParaRPr lang="da-DK" b="1" u="sng">
              <a:cs typeface="Arial"/>
            </a:endParaRPr>
          </a:p>
          <a:p>
            <a:pPr marL="0" indent="0">
              <a:buNone/>
            </a:pPr>
            <a:r>
              <a:rPr lang="da-DK" b="1"/>
              <a:t>EU’s generelle ICS2-side</a:t>
            </a:r>
            <a:endParaRPr lang="da-DK" b="1">
              <a:cs typeface="Arial"/>
            </a:endParaRPr>
          </a:p>
          <a:p>
            <a:pPr marL="0" indent="0">
              <a:buNone/>
            </a:pPr>
            <a:r>
              <a:rPr lang="da-DK">
                <a:ea typeface="+mn-lt"/>
                <a:cs typeface="+mn-lt"/>
                <a:hlinkClick r:id="rId10"/>
              </a:rPr>
              <a:t>Import Control System 2 (ICS2) (europa.eu)</a:t>
            </a:r>
            <a:endParaRPr lang="da-DK">
              <a:cs typeface="Arial"/>
            </a:endParaRPr>
          </a:p>
          <a:p>
            <a:pPr marL="215900" indent="-215900"/>
            <a:endParaRPr lang="da-DK" b="1">
              <a:cs typeface="Arial"/>
            </a:endParaRPr>
          </a:p>
          <a:p>
            <a:pPr marL="0" indent="0">
              <a:buNone/>
            </a:pPr>
            <a:r>
              <a:rPr lang="da-DK" b="1">
                <a:cs typeface="Arial"/>
              </a:rPr>
              <a:t>EU's ICS2-FAQ og dokumentation</a:t>
            </a:r>
          </a:p>
          <a:p>
            <a:pPr marL="0" indent="0">
              <a:buNone/>
            </a:pPr>
            <a:r>
              <a:rPr lang="da-DK">
                <a:ea typeface="+mn-lt"/>
                <a:cs typeface="+mn-lt"/>
                <a:hlinkClick r:id="rId11"/>
              </a:rPr>
              <a:t>FAQ (europa.eu)</a:t>
            </a:r>
            <a:endParaRPr lang="da-DK">
              <a:cs typeface="Arial"/>
            </a:endParaRPr>
          </a:p>
          <a:p>
            <a:pPr marL="0" indent="0">
              <a:buNone/>
            </a:pPr>
            <a:endParaRPr lang="da-DK"/>
          </a:p>
          <a:p>
            <a:pPr marL="215900" indent="-215900">
              <a:buNone/>
            </a:pPr>
            <a:r>
              <a:rPr lang="da-DK" b="1">
                <a:cs typeface="Arial"/>
              </a:rPr>
              <a:t>BCP i EU’s offentlige bibliotek:</a:t>
            </a:r>
          </a:p>
          <a:p>
            <a:pPr marL="0" indent="0">
              <a:buNone/>
            </a:pPr>
            <a:r>
              <a:rPr lang="da-DK">
                <a:hlinkClick r:id="rId12"/>
              </a:rPr>
              <a:t>ICS2 Business </a:t>
            </a:r>
            <a:r>
              <a:rPr lang="da-DK" err="1">
                <a:hlinkClick r:id="rId12"/>
              </a:rPr>
              <a:t>Continuity</a:t>
            </a:r>
            <a:endParaRPr lang="da-DK"/>
          </a:p>
          <a:p>
            <a:pPr marL="0" indent="0">
              <a:buNone/>
            </a:pPr>
            <a:endParaRPr lang="da-DK"/>
          </a:p>
          <a:p>
            <a:pPr marL="0" indent="0">
              <a:buNone/>
            </a:pPr>
            <a:r>
              <a:rPr lang="da-DK" b="1"/>
              <a:t>Toldstyrelsens ICS2 Servicedesk</a:t>
            </a:r>
            <a:br>
              <a:rPr lang="da-DK"/>
            </a:br>
            <a:r>
              <a:rPr lang="da-DK"/>
              <a:t>Mail: </a:t>
            </a:r>
            <a:r>
              <a:rPr lang="da-DK">
                <a:hlinkClick r:id="rId13"/>
              </a:rPr>
              <a:t>ics2support@toldst.dk</a:t>
            </a:r>
            <a:r>
              <a:rPr lang="da-DK"/>
              <a:t> </a:t>
            </a:r>
            <a:br>
              <a:rPr lang="da-DK"/>
            </a:br>
            <a:r>
              <a:rPr lang="da-DK"/>
              <a:t>Telefon: +45 7222 1215 </a:t>
            </a:r>
            <a:br>
              <a:rPr lang="da-DK"/>
            </a:br>
            <a:r>
              <a:rPr lang="da-DK"/>
              <a:t>Åbningstid: Mandag-Søndag 00:00-24:00 – men mellem </a:t>
            </a:r>
            <a:r>
              <a:rPr lang="en-US"/>
              <a:t>20.00-07.00 </a:t>
            </a:r>
            <a:r>
              <a:rPr lang="en-US" err="1"/>
              <a:t>kun</a:t>
            </a:r>
            <a:r>
              <a:rPr lang="en-US"/>
              <a:t> for </a:t>
            </a:r>
            <a:r>
              <a:rPr lang="en-US" err="1"/>
              <a:t>kritiske</a:t>
            </a:r>
            <a:r>
              <a:rPr lang="en-US"/>
              <a:t> ICS2 </a:t>
            </a:r>
            <a:r>
              <a:rPr lang="en-US" err="1"/>
              <a:t>relaterede</a:t>
            </a:r>
            <a:r>
              <a:rPr lang="en-US"/>
              <a:t> </a:t>
            </a:r>
            <a:r>
              <a:rPr lang="en-US" err="1"/>
              <a:t>hændelser</a:t>
            </a:r>
            <a:r>
              <a:rPr lang="en-US"/>
              <a:t>.</a:t>
            </a:r>
            <a:endParaRPr lang="da-DK"/>
          </a:p>
        </p:txBody>
      </p:sp>
      <p:sp>
        <p:nvSpPr>
          <p:cNvPr id="3" name="Slide Number Placeholder 4">
            <a:extLst>
              <a:ext uri="{FF2B5EF4-FFF2-40B4-BE49-F238E27FC236}">
                <a16:creationId xmlns:a16="http://schemas.microsoft.com/office/drawing/2014/main" id="{4256C8C6-323D-9B8E-A5B5-30D73E8E2C32}"/>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20</a:t>
            </a:fld>
            <a:endParaRPr lang="da-DK">
              <a:solidFill>
                <a:srgbClr val="14143C"/>
              </a:solidFill>
              <a:latin typeface="Arial"/>
            </a:endParaRPr>
          </a:p>
        </p:txBody>
      </p:sp>
    </p:spTree>
    <p:extLst>
      <p:ext uri="{BB962C8B-B14F-4D97-AF65-F5344CB8AC3E}">
        <p14:creationId xmlns:p14="http://schemas.microsoft.com/office/powerpoint/2010/main" val="142521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3174-950D-F32C-256B-BEB5637E4212}"/>
              </a:ext>
            </a:extLst>
          </p:cNvPr>
          <p:cNvSpPr>
            <a:spLocks noGrp="1"/>
          </p:cNvSpPr>
          <p:nvPr>
            <p:ph type="title"/>
          </p:nvPr>
        </p:nvSpPr>
        <p:spPr/>
        <p:txBody>
          <a:bodyPr>
            <a:normAutofit fontScale="90000"/>
          </a:bodyPr>
          <a:lstStyle/>
          <a:p>
            <a:r>
              <a:rPr lang="da-DK"/>
              <a:t>Sammensætning af ENS-angivelser</a:t>
            </a:r>
          </a:p>
        </p:txBody>
      </p:sp>
      <p:sp>
        <p:nvSpPr>
          <p:cNvPr id="4" name="Content Placeholder 3">
            <a:extLst>
              <a:ext uri="{FF2B5EF4-FFF2-40B4-BE49-F238E27FC236}">
                <a16:creationId xmlns:a16="http://schemas.microsoft.com/office/drawing/2014/main" id="{9DB1E825-B657-D41E-1EA3-31D74E65FE90}"/>
              </a:ext>
            </a:extLst>
          </p:cNvPr>
          <p:cNvSpPr>
            <a:spLocks noGrp="1"/>
          </p:cNvSpPr>
          <p:nvPr>
            <p:ph idx="1"/>
          </p:nvPr>
        </p:nvSpPr>
        <p:spPr>
          <a:xfrm>
            <a:off x="518400" y="1871663"/>
            <a:ext cx="5396625" cy="4335731"/>
          </a:xfrm>
        </p:spPr>
        <p:txBody>
          <a:bodyPr/>
          <a:lstStyle/>
          <a:p>
            <a:r>
              <a:rPr lang="da-DK"/>
              <a:t>Man kan med ICS2 være flere aktører om at angive oplysninger til samme ENS. Dette kaldes multiple filing.</a:t>
            </a:r>
          </a:p>
          <a:p>
            <a:endParaRPr lang="da-DK"/>
          </a:p>
          <a:p>
            <a:r>
              <a:rPr lang="da-DK"/>
              <a:t>ICS2 giver mulighed for, at hver aktør kan angive den del af oplysningerne, som de selv ligger inde med. En virksomhed behøver derfor ikke at dele al information med transportøren eller speditøren.</a:t>
            </a:r>
          </a:p>
          <a:p>
            <a:endParaRPr lang="da-DK"/>
          </a:p>
          <a:p>
            <a:r>
              <a:rPr lang="da-DK"/>
              <a:t>En komplet ENS kan sammensættes på mange forskellige måder, alt afhængigt af transportform og type af transportkontrakt.</a:t>
            </a:r>
          </a:p>
          <a:p>
            <a:endParaRPr lang="da-DK"/>
          </a:p>
          <a:p>
            <a:r>
              <a:rPr lang="da-DK"/>
              <a:t>Oplysninger til ENS-angivelser indsendes som F-beskeder. F-beskeder er forskellige datasæt.</a:t>
            </a:r>
          </a:p>
          <a:p>
            <a:pPr marL="0" indent="0">
              <a:buNone/>
            </a:pPr>
            <a:endParaRPr lang="da-DK"/>
          </a:p>
        </p:txBody>
      </p:sp>
      <p:graphicFrame>
        <p:nvGraphicFramePr>
          <p:cNvPr id="9" name="Table 8">
            <a:extLst>
              <a:ext uri="{FF2B5EF4-FFF2-40B4-BE49-F238E27FC236}">
                <a16:creationId xmlns:a16="http://schemas.microsoft.com/office/drawing/2014/main" id="{B51B572C-AB15-780C-1306-F98E154491A6}"/>
              </a:ext>
            </a:extLst>
          </p:cNvPr>
          <p:cNvGraphicFramePr>
            <a:graphicFrameLocks noGrp="1"/>
          </p:cNvGraphicFramePr>
          <p:nvPr/>
        </p:nvGraphicFramePr>
        <p:xfrm>
          <a:off x="6635476" y="1164737"/>
          <a:ext cx="5037411" cy="4901612"/>
        </p:xfrm>
        <a:graphic>
          <a:graphicData uri="http://schemas.openxmlformats.org/drawingml/2006/table">
            <a:tbl>
              <a:tblPr bandRow="1">
                <a:tableStyleId>{91EBBBCC-DAD2-459C-BE2E-F6DE35CF9A28}</a:tableStyleId>
              </a:tblPr>
              <a:tblGrid>
                <a:gridCol w="509213">
                  <a:extLst>
                    <a:ext uri="{9D8B030D-6E8A-4147-A177-3AD203B41FA5}">
                      <a16:colId xmlns:a16="http://schemas.microsoft.com/office/drawing/2014/main" val="2650378144"/>
                    </a:ext>
                  </a:extLst>
                </a:gridCol>
                <a:gridCol w="3394779">
                  <a:extLst>
                    <a:ext uri="{9D8B030D-6E8A-4147-A177-3AD203B41FA5}">
                      <a16:colId xmlns:a16="http://schemas.microsoft.com/office/drawing/2014/main" val="2090095959"/>
                    </a:ext>
                  </a:extLst>
                </a:gridCol>
                <a:gridCol w="542069">
                  <a:extLst>
                    <a:ext uri="{9D8B030D-6E8A-4147-A177-3AD203B41FA5}">
                      <a16:colId xmlns:a16="http://schemas.microsoft.com/office/drawing/2014/main" val="4223317319"/>
                    </a:ext>
                  </a:extLst>
                </a:gridCol>
                <a:gridCol w="591350">
                  <a:extLst>
                    <a:ext uri="{9D8B030D-6E8A-4147-A177-3AD203B41FA5}">
                      <a16:colId xmlns:a16="http://schemas.microsoft.com/office/drawing/2014/main" val="1487266027"/>
                    </a:ext>
                  </a:extLst>
                </a:gridCol>
              </a:tblGrid>
              <a:tr h="641551">
                <a:tc>
                  <a:txBody>
                    <a:bodyPr/>
                    <a:lstStyle/>
                    <a:p>
                      <a:pPr algn="l"/>
                      <a:r>
                        <a:rPr lang="da-DK" sz="1100" b="1" cap="none" spc="0">
                          <a:solidFill>
                            <a:schemeClr val="tx1"/>
                          </a:solidFill>
                          <a:effectLst/>
                        </a:rPr>
                        <a:t>F10</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Ikke-negotiabelt konnossement indeholdende de nødvendige oplysninger fra modtageren.</a:t>
                      </a: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cap="none" spc="0">
                          <a:solidFill>
                            <a:schemeClr val="tx1"/>
                          </a:solidFill>
                          <a:effectLst/>
                        </a:rPr>
                        <a:t> </a:t>
                      </a:r>
                    </a:p>
                  </a:txBody>
                  <a:tcPr marL="92736" marR="28952" marT="71336" marB="71336" anchor="ctr"/>
                </a:tc>
                <a:extLst>
                  <a:ext uri="{0D108BD9-81ED-4DB2-BD59-A6C34878D82A}">
                    <a16:rowId xmlns:a16="http://schemas.microsoft.com/office/drawing/2014/main" val="3636350521"/>
                  </a:ext>
                </a:extLst>
              </a:tr>
              <a:tr h="955987">
                <a:tc>
                  <a:txBody>
                    <a:bodyPr/>
                    <a:lstStyle/>
                    <a:p>
                      <a:pPr algn="l"/>
                      <a:r>
                        <a:rPr lang="da-DK" sz="1100" b="1" cap="none" spc="0">
                          <a:solidFill>
                            <a:schemeClr val="tx1"/>
                          </a:solidFill>
                          <a:effectLst/>
                        </a:rPr>
                        <a:t>F11</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Hovedkonnossement med det/de underliggende speditørkonnossement(er) indeholdende de nødvendige oplysninger fra modtageren i det laveste speditørkonnossement.</a:t>
                      </a: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cap="none" spc="0">
                          <a:solidFill>
                            <a:schemeClr val="tx1"/>
                          </a:solidFill>
                          <a:effectLst/>
                        </a:rPr>
                        <a:t> </a:t>
                      </a:r>
                    </a:p>
                  </a:txBody>
                  <a:tcPr marL="92736" marR="28952" marT="71336" marB="71336" anchor="ctr"/>
                </a:tc>
                <a:extLst>
                  <a:ext uri="{0D108BD9-81ED-4DB2-BD59-A6C34878D82A}">
                    <a16:rowId xmlns:a16="http://schemas.microsoft.com/office/drawing/2014/main" val="2881976360"/>
                  </a:ext>
                </a:extLst>
              </a:tr>
              <a:tr h="429718">
                <a:tc>
                  <a:txBody>
                    <a:bodyPr/>
                    <a:lstStyle/>
                    <a:p>
                      <a:pPr algn="l"/>
                      <a:r>
                        <a:rPr lang="da-DK" sz="1100" b="1" cap="none" spc="0">
                          <a:solidFill>
                            <a:schemeClr val="tx1"/>
                          </a:solidFill>
                          <a:effectLst/>
                        </a:rPr>
                        <a:t>F12</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Kun hovedkonnossement.</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1024984954"/>
                  </a:ext>
                </a:extLst>
              </a:tr>
              <a:tr h="429718">
                <a:tc>
                  <a:txBody>
                    <a:bodyPr/>
                    <a:lstStyle/>
                    <a:p>
                      <a:pPr algn="l"/>
                      <a:r>
                        <a:rPr lang="da-DK" sz="1100" b="1" cap="none" spc="0">
                          <a:solidFill>
                            <a:schemeClr val="tx1"/>
                          </a:solidFill>
                          <a:effectLst/>
                        </a:rPr>
                        <a:t>F13</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Kun ikke-negotiabelt konnossement.</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2363119257"/>
                  </a:ext>
                </a:extLst>
              </a:tr>
              <a:tr h="429718">
                <a:tc>
                  <a:txBody>
                    <a:bodyPr/>
                    <a:lstStyle/>
                    <a:p>
                      <a:pPr algn="l"/>
                      <a:r>
                        <a:rPr lang="da-DK" sz="1100" b="1" cap="none" spc="0">
                          <a:solidFill>
                            <a:schemeClr val="tx1"/>
                          </a:solidFill>
                          <a:effectLst/>
                        </a:rPr>
                        <a:t>F14</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Kun speditørkonnossement.</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3812480423"/>
                  </a:ext>
                </a:extLst>
              </a:tr>
              <a:tr h="465827">
                <a:tc>
                  <a:txBody>
                    <a:bodyPr/>
                    <a:lstStyle/>
                    <a:p>
                      <a:pPr algn="l"/>
                      <a:r>
                        <a:rPr lang="da-DK" sz="1100" b="1" cap="none" spc="0">
                          <a:solidFill>
                            <a:schemeClr val="tx1"/>
                          </a:solidFill>
                          <a:effectLst/>
                        </a:rPr>
                        <a:t>F15</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Speditørkonnossement med de nødvendige oplysninger fra modtageren.</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4249951372"/>
                  </a:ext>
                </a:extLst>
              </a:tr>
              <a:tr h="1119375">
                <a:tc>
                  <a:txBody>
                    <a:bodyPr/>
                    <a:lstStyle/>
                    <a:p>
                      <a:pPr algn="l"/>
                      <a:r>
                        <a:rPr lang="da-DK" sz="1100" b="1" cap="none" spc="0">
                          <a:solidFill>
                            <a:schemeClr val="tx1"/>
                          </a:solidFill>
                          <a:effectLst/>
                        </a:rPr>
                        <a:t>F16</a:t>
                      </a:r>
                    </a:p>
                    <a:p>
                      <a:pPr algn="l"/>
                      <a:endParaRPr lang="da-DK" sz="1100" b="1" cap="none" spc="0">
                        <a:solidFill>
                          <a:schemeClr val="tx1"/>
                        </a:solidFill>
                        <a:effectLst/>
                      </a:endParaRPr>
                    </a:p>
                    <a:p>
                      <a:pPr algn="l"/>
                      <a:r>
                        <a:rPr lang="da-DK" sz="1100" b="1" cap="none" spc="0">
                          <a:solidFill>
                            <a:schemeClr val="tx1"/>
                          </a:solidFill>
                          <a:effectLst/>
                        </a:rPr>
                        <a:t>F17</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Nødvendige oplysninger skal afgives af modtageren på det laveste transportkontraktniveau (laveste speditørkonnossement, når hovedkonnossementet hhv. er eller ikke er et ikke-negotiabelt konnossement).</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1353281685"/>
                  </a:ext>
                </a:extLst>
              </a:tr>
              <a:tr h="429718">
                <a:tc>
                  <a:txBody>
                    <a:bodyPr/>
                    <a:lstStyle/>
                    <a:p>
                      <a:pPr algn="l"/>
                      <a:r>
                        <a:rPr lang="da-DK" sz="1100" b="1" cap="none" spc="0">
                          <a:solidFill>
                            <a:schemeClr val="tx1"/>
                          </a:solidFill>
                          <a:effectLst/>
                        </a:rPr>
                        <a:t>F45</a:t>
                      </a:r>
                      <a:endParaRPr lang="da-DK" sz="1100" b="1" cap="none" spc="0">
                        <a:solidFill>
                          <a:schemeClr val="tx1"/>
                        </a:solidFill>
                        <a:effectLst/>
                        <a:latin typeface="var(--font-heading)"/>
                      </a:endParaRPr>
                    </a:p>
                  </a:txBody>
                  <a:tcPr marL="92736" marR="28952" marT="71336" marB="71336" anchor="ctr"/>
                </a:tc>
                <a:tc>
                  <a:txBody>
                    <a:bodyPr/>
                    <a:lstStyle/>
                    <a:p>
                      <a:r>
                        <a:rPr lang="da-DK" sz="1000" cap="none" spc="0">
                          <a:solidFill>
                            <a:schemeClr val="tx1"/>
                          </a:solidFill>
                          <a:effectLst/>
                        </a:rPr>
                        <a:t>Postforsendelser – kun hovedkonnossement</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3426755583"/>
                  </a:ext>
                </a:extLst>
              </a:tr>
            </a:tbl>
          </a:graphicData>
        </a:graphic>
      </p:graphicFrame>
      <p:sp>
        <p:nvSpPr>
          <p:cNvPr id="10" name="Tekstfelt 9">
            <a:extLst>
              <a:ext uri="{FF2B5EF4-FFF2-40B4-BE49-F238E27FC236}">
                <a16:creationId xmlns:a16="http://schemas.microsoft.com/office/drawing/2014/main" id="{32C46ED3-8E64-D7DA-3C3C-006E5ABD604F}"/>
              </a:ext>
            </a:extLst>
          </p:cNvPr>
          <p:cNvSpPr txBox="1"/>
          <p:nvPr/>
        </p:nvSpPr>
        <p:spPr>
          <a:xfrm>
            <a:off x="6635476" y="635355"/>
            <a:ext cx="2569856" cy="390876"/>
          </a:xfrm>
          <a:prstGeom prst="rect">
            <a:avLst/>
          </a:prstGeom>
          <a:noFill/>
        </p:spPr>
        <p:txBody>
          <a:bodyPr wrap="square" lIns="0" tIns="0" rIns="0" bIns="0" rtlCol="0">
            <a:spAutoFit/>
          </a:bodyPr>
          <a:lstStyle/>
          <a:p>
            <a:pPr>
              <a:lnSpc>
                <a:spcPct val="111000"/>
              </a:lnSpc>
            </a:pPr>
            <a:r>
              <a:rPr lang="da-DK" sz="1200" cap="none" spc="0">
                <a:solidFill>
                  <a:srgbClr val="14143C"/>
                </a:solidFill>
                <a:effectLst/>
                <a:latin typeface="Academy Sans Extrabold" panose="020B0903030000000000" pitchFamily="34" charset="0"/>
              </a:rPr>
              <a:t>F-beskeder </a:t>
            </a:r>
            <a:br>
              <a:rPr lang="da-DK" sz="1200" cap="none" spc="0">
                <a:solidFill>
                  <a:srgbClr val="14143C"/>
                </a:solidFill>
                <a:effectLst/>
                <a:latin typeface="Academy Sans Extrabold" panose="020B0903030000000000" pitchFamily="34" charset="0"/>
              </a:rPr>
            </a:br>
            <a:r>
              <a:rPr lang="da-DK" sz="1200" cap="none" spc="0">
                <a:solidFill>
                  <a:srgbClr val="14143C"/>
                </a:solidFill>
                <a:effectLst/>
                <a:latin typeface="Academy Sans Extrabold" panose="020B0903030000000000" pitchFamily="34" charset="0"/>
              </a:rPr>
              <a:t>ved Søtransport</a:t>
            </a:r>
            <a:endParaRPr lang="da-DK" sz="1200">
              <a:solidFill>
                <a:srgbClr val="14143C"/>
              </a:solidFill>
            </a:endParaRPr>
          </a:p>
        </p:txBody>
      </p:sp>
      <p:cxnSp>
        <p:nvCxnSpPr>
          <p:cNvPr id="13" name="Lige forbindelse 12">
            <a:extLst>
              <a:ext uri="{FF2B5EF4-FFF2-40B4-BE49-F238E27FC236}">
                <a16:creationId xmlns:a16="http://schemas.microsoft.com/office/drawing/2014/main" id="{48BF9076-606A-AFFA-4774-30D5D74F7EBC}"/>
              </a:ext>
            </a:extLst>
          </p:cNvPr>
          <p:cNvCxnSpPr/>
          <p:nvPr/>
        </p:nvCxnSpPr>
        <p:spPr>
          <a:xfrm>
            <a:off x="7123561" y="989291"/>
            <a:ext cx="0" cy="5218103"/>
          </a:xfrm>
          <a:prstGeom prst="line">
            <a:avLst/>
          </a:prstGeom>
          <a:ln w="38100">
            <a:solidFill>
              <a:srgbClr val="D0D0D8"/>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D4D8FC0F-C25B-815D-AC87-D02B698B348A}"/>
              </a:ext>
            </a:extLst>
          </p:cNvPr>
          <p:cNvCxnSpPr/>
          <p:nvPr/>
        </p:nvCxnSpPr>
        <p:spPr>
          <a:xfrm>
            <a:off x="11131989" y="1113137"/>
            <a:ext cx="0" cy="5218103"/>
          </a:xfrm>
          <a:prstGeom prst="line">
            <a:avLst/>
          </a:prstGeom>
          <a:ln w="38100">
            <a:solidFill>
              <a:srgbClr val="D0D0D8"/>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54CE1DB5-6B06-BA51-4E44-06BBC71CBD44}"/>
              </a:ext>
            </a:extLst>
          </p:cNvPr>
          <p:cNvCxnSpPr/>
          <p:nvPr/>
        </p:nvCxnSpPr>
        <p:spPr>
          <a:xfrm>
            <a:off x="10604122" y="1113137"/>
            <a:ext cx="0" cy="5218103"/>
          </a:xfrm>
          <a:prstGeom prst="line">
            <a:avLst/>
          </a:prstGeom>
          <a:ln w="38100">
            <a:solidFill>
              <a:srgbClr val="D0D0D8"/>
            </a:solidFill>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3BF81634-60E0-B2DA-2AD0-D022610078DA}"/>
              </a:ext>
            </a:extLst>
          </p:cNvPr>
          <p:cNvSpPr txBox="1"/>
          <p:nvPr/>
        </p:nvSpPr>
        <p:spPr>
          <a:xfrm>
            <a:off x="10459992" y="659232"/>
            <a:ext cx="843223" cy="369332"/>
          </a:xfrm>
          <a:prstGeom prst="rect">
            <a:avLst/>
          </a:prstGeom>
          <a:noFill/>
        </p:spPr>
        <p:txBody>
          <a:bodyPr wrap="square" lIns="0" tIns="0" rIns="0" bIns="0" rtlCol="0">
            <a:spAutoFit/>
          </a:bodyPr>
          <a:lstStyle/>
          <a:p>
            <a:r>
              <a:rPr lang="da-DK" sz="1200" cap="none" spc="0">
                <a:solidFill>
                  <a:srgbClr val="14143C"/>
                </a:solidFill>
                <a:effectLst/>
                <a:latin typeface="Academy Sans Extrabold" panose="020B0903030000000000" pitchFamily="34" charset="0"/>
              </a:rPr>
              <a:t>Komplet datasæt</a:t>
            </a:r>
            <a:endParaRPr lang="da-DK" sz="1200">
              <a:solidFill>
                <a:srgbClr val="14143C"/>
              </a:solidFill>
            </a:endParaRPr>
          </a:p>
        </p:txBody>
      </p:sp>
      <p:sp>
        <p:nvSpPr>
          <p:cNvPr id="17" name="Tekstfelt 16">
            <a:extLst>
              <a:ext uri="{FF2B5EF4-FFF2-40B4-BE49-F238E27FC236}">
                <a16:creationId xmlns:a16="http://schemas.microsoft.com/office/drawing/2014/main" id="{21304834-2F70-0DE7-B7CE-469BEC3486BA}"/>
              </a:ext>
            </a:extLst>
          </p:cNvPr>
          <p:cNvSpPr txBox="1"/>
          <p:nvPr/>
        </p:nvSpPr>
        <p:spPr>
          <a:xfrm>
            <a:off x="11223703" y="646127"/>
            <a:ext cx="942912" cy="369332"/>
          </a:xfrm>
          <a:prstGeom prst="rect">
            <a:avLst/>
          </a:prstGeom>
          <a:noFill/>
        </p:spPr>
        <p:txBody>
          <a:bodyPr wrap="square" lIns="0" tIns="0" rIns="0" bIns="0" rtlCol="0">
            <a:spAutoFit/>
          </a:bodyPr>
          <a:lstStyle/>
          <a:p>
            <a:r>
              <a:rPr lang="da-DK" sz="1200" cap="none" spc="0">
                <a:solidFill>
                  <a:srgbClr val="14143C"/>
                </a:solidFill>
                <a:effectLst/>
                <a:latin typeface="Academy Sans Extrabold" panose="020B0903030000000000" pitchFamily="34" charset="0"/>
              </a:rPr>
              <a:t>Delvist datasæt</a:t>
            </a:r>
            <a:endParaRPr lang="da-DK" sz="1200">
              <a:solidFill>
                <a:srgbClr val="14143C"/>
              </a:solidFill>
            </a:endParaRPr>
          </a:p>
        </p:txBody>
      </p:sp>
      <p:sp>
        <p:nvSpPr>
          <p:cNvPr id="3" name="Slide Number Placeholder 4">
            <a:extLst>
              <a:ext uri="{FF2B5EF4-FFF2-40B4-BE49-F238E27FC236}">
                <a16:creationId xmlns:a16="http://schemas.microsoft.com/office/drawing/2014/main" id="{74DF3B5F-E2C6-F9EC-2CF2-2FEA23459A2C}"/>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3</a:t>
            </a:fld>
            <a:endParaRPr lang="da-DK">
              <a:solidFill>
                <a:srgbClr val="14143C"/>
              </a:solidFill>
              <a:latin typeface="Arial"/>
            </a:endParaRPr>
          </a:p>
        </p:txBody>
      </p:sp>
    </p:spTree>
    <p:extLst>
      <p:ext uri="{BB962C8B-B14F-4D97-AF65-F5344CB8AC3E}">
        <p14:creationId xmlns:p14="http://schemas.microsoft.com/office/powerpoint/2010/main" val="331366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aleboble: oval 9">
            <a:extLst>
              <a:ext uri="{FF2B5EF4-FFF2-40B4-BE49-F238E27FC236}">
                <a16:creationId xmlns:a16="http://schemas.microsoft.com/office/drawing/2014/main" id="{FD1A8468-B8C6-4F09-7273-D29F7836A016}"/>
              </a:ext>
            </a:extLst>
          </p:cNvPr>
          <p:cNvSpPr/>
          <p:nvPr/>
        </p:nvSpPr>
        <p:spPr>
          <a:xfrm>
            <a:off x="8197852" y="2176302"/>
            <a:ext cx="3312000" cy="3312000"/>
          </a:xfrm>
          <a:prstGeom prst="wedgeEllipseCallout">
            <a:avLst>
              <a:gd name="adj1" fmla="val 53964"/>
              <a:gd name="adj2" fmla="val 48228"/>
            </a:avLst>
          </a:prstGeom>
          <a:solidFill>
            <a:srgbClr val="A1A1B1"/>
          </a:solidFill>
          <a:ln>
            <a:solidFill>
              <a:srgbClr val="A1A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51B29DE3-584B-EE95-BA32-64D69BBE8660}"/>
              </a:ext>
            </a:extLst>
          </p:cNvPr>
          <p:cNvSpPr>
            <a:spLocks noGrp="1"/>
          </p:cNvSpPr>
          <p:nvPr>
            <p:ph type="title"/>
          </p:nvPr>
        </p:nvSpPr>
        <p:spPr/>
        <p:txBody>
          <a:bodyPr/>
          <a:lstStyle/>
          <a:p>
            <a:r>
              <a:rPr lang="da-DK"/>
              <a:t>Overordnet om master og house</a:t>
            </a:r>
          </a:p>
        </p:txBody>
      </p:sp>
      <p:sp>
        <p:nvSpPr>
          <p:cNvPr id="3" name="Pladsholder til tekst 2">
            <a:extLst>
              <a:ext uri="{FF2B5EF4-FFF2-40B4-BE49-F238E27FC236}">
                <a16:creationId xmlns:a16="http://schemas.microsoft.com/office/drawing/2014/main" id="{10842458-2969-F576-4AB9-0216558638B4}"/>
              </a:ext>
            </a:extLst>
          </p:cNvPr>
          <p:cNvSpPr>
            <a:spLocks noGrp="1"/>
          </p:cNvSpPr>
          <p:nvPr>
            <p:ph type="body" sz="quarter" idx="12"/>
          </p:nvPr>
        </p:nvSpPr>
        <p:spPr/>
        <p:txBody>
          <a:bodyPr/>
          <a:lstStyle/>
          <a:p>
            <a:r>
              <a:rPr lang="da-DK"/>
              <a:t>To niveauer af oplysninger</a:t>
            </a:r>
          </a:p>
        </p:txBody>
      </p:sp>
      <p:sp>
        <p:nvSpPr>
          <p:cNvPr id="5" name="Rektangel 4">
            <a:extLst>
              <a:ext uri="{FF2B5EF4-FFF2-40B4-BE49-F238E27FC236}">
                <a16:creationId xmlns:a16="http://schemas.microsoft.com/office/drawing/2014/main" id="{0A4E67D5-5025-CA74-29BE-8FCD1B0B8E85}"/>
              </a:ext>
            </a:extLst>
          </p:cNvPr>
          <p:cNvSpPr>
            <a:spLocks noChangeAspect="1"/>
          </p:cNvSpPr>
          <p:nvPr/>
        </p:nvSpPr>
        <p:spPr>
          <a:xfrm>
            <a:off x="514924" y="2764412"/>
            <a:ext cx="3478212" cy="3167175"/>
          </a:xfrm>
          <a:prstGeom prst="rect">
            <a:avLst/>
          </a:prstGeom>
          <a:solidFill>
            <a:srgbClr val="D0D0D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9000"/>
              </a:lnSpc>
            </a:pPr>
            <a:endParaRPr lang="da-DK" sz="1500" b="1" noProof="0" err="1">
              <a:solidFill>
                <a:schemeClr val="tx1"/>
              </a:solidFill>
              <a:latin typeface="Academy Sans Office" panose="020B0503030000000000" pitchFamily="34" charset="0"/>
            </a:endParaRPr>
          </a:p>
        </p:txBody>
      </p:sp>
      <p:sp>
        <p:nvSpPr>
          <p:cNvPr id="6" name="Rektangel 5">
            <a:extLst>
              <a:ext uri="{FF2B5EF4-FFF2-40B4-BE49-F238E27FC236}">
                <a16:creationId xmlns:a16="http://schemas.microsoft.com/office/drawing/2014/main" id="{4DA94C59-38A8-EC41-9D6A-C90435226D12}"/>
              </a:ext>
            </a:extLst>
          </p:cNvPr>
          <p:cNvSpPr>
            <a:spLocks/>
          </p:cNvSpPr>
          <p:nvPr/>
        </p:nvSpPr>
        <p:spPr>
          <a:xfrm>
            <a:off x="4324610" y="2764412"/>
            <a:ext cx="3484561" cy="3167175"/>
          </a:xfrm>
          <a:prstGeom prst="rect">
            <a:avLst/>
          </a:prstGeom>
          <a:solidFill>
            <a:srgbClr val="E8E2E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9000"/>
              </a:lnSpc>
            </a:pPr>
            <a:endParaRPr lang="da-DK" sz="1500" b="1" noProof="0" err="1">
              <a:solidFill>
                <a:schemeClr val="tx1"/>
              </a:solidFill>
              <a:latin typeface="Academy Sans Office" panose="020B0503030000000000" pitchFamily="34" charset="0"/>
            </a:endParaRPr>
          </a:p>
        </p:txBody>
      </p:sp>
      <p:sp>
        <p:nvSpPr>
          <p:cNvPr id="8" name="Tekstfelt 7">
            <a:extLst>
              <a:ext uri="{FF2B5EF4-FFF2-40B4-BE49-F238E27FC236}">
                <a16:creationId xmlns:a16="http://schemas.microsoft.com/office/drawing/2014/main" id="{EC87B63B-DA1B-5B4A-0EB2-CCFFE64D1B23}"/>
              </a:ext>
            </a:extLst>
          </p:cNvPr>
          <p:cNvSpPr txBox="1"/>
          <p:nvPr/>
        </p:nvSpPr>
        <p:spPr>
          <a:xfrm>
            <a:off x="515938" y="2953083"/>
            <a:ext cx="3478212" cy="1993404"/>
          </a:xfrm>
          <a:prstGeom prst="rect">
            <a:avLst/>
          </a:prstGeom>
          <a:noFill/>
        </p:spPr>
        <p:txBody>
          <a:bodyPr wrap="square" lIns="216000" tIns="108000" rIns="216000" bIns="108000" rtlCol="0">
            <a:spAutoFit/>
          </a:bodyPr>
          <a:lstStyle/>
          <a:p>
            <a:pPr>
              <a:spcAft>
                <a:spcPts val="600"/>
              </a:spcAft>
              <a:buNone/>
            </a:pPr>
            <a:r>
              <a:rPr lang="da-DK" sz="1500" b="1"/>
              <a:t>Overordnede oplysninger fra hovedfragtbrevet om den aktive varetransport over EU’s grænse.</a:t>
            </a:r>
            <a:endParaRPr lang="da-DK" sz="1500"/>
          </a:p>
          <a:p>
            <a:pPr algn="ctr">
              <a:lnSpc>
                <a:spcPct val="111000"/>
              </a:lnSpc>
            </a:pPr>
            <a:endParaRPr lang="da-DK" sz="1200"/>
          </a:p>
          <a:p>
            <a:pPr marL="171450" indent="-171450">
              <a:lnSpc>
                <a:spcPct val="111000"/>
              </a:lnSpc>
              <a:buFont typeface="Arial" panose="020B0604020202020204" pitchFamily="34" charset="0"/>
              <a:buChar char="•"/>
            </a:pPr>
            <a:r>
              <a:rPr lang="da-DK" sz="1200"/>
              <a:t>For et skib vil det sige kaptajnens angivelse af, hvilke forsendelser der er ombord, og hvilken leveringsaftale transportøren har indgået for disse.</a:t>
            </a:r>
          </a:p>
        </p:txBody>
      </p:sp>
      <p:sp>
        <p:nvSpPr>
          <p:cNvPr id="14" name="Rektangel 13">
            <a:extLst>
              <a:ext uri="{FF2B5EF4-FFF2-40B4-BE49-F238E27FC236}">
                <a16:creationId xmlns:a16="http://schemas.microsoft.com/office/drawing/2014/main" id="{A7712979-DC88-499A-9BF6-35191D96E9E4}"/>
              </a:ext>
            </a:extLst>
          </p:cNvPr>
          <p:cNvSpPr/>
          <p:nvPr/>
        </p:nvSpPr>
        <p:spPr>
          <a:xfrm>
            <a:off x="515938" y="2176302"/>
            <a:ext cx="3478212" cy="583017"/>
          </a:xfrm>
          <a:prstGeom prst="rect">
            <a:avLst/>
          </a:prstGeom>
          <a:solidFill>
            <a:srgbClr val="A1A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9" name="Ellipse 8">
            <a:extLst>
              <a:ext uri="{FF2B5EF4-FFF2-40B4-BE49-F238E27FC236}">
                <a16:creationId xmlns:a16="http://schemas.microsoft.com/office/drawing/2014/main" id="{ED7E1150-2048-2FB4-A5A4-A7B24E8C8C40}"/>
              </a:ext>
            </a:extLst>
          </p:cNvPr>
          <p:cNvSpPr>
            <a:spLocks noChangeAspect="1"/>
          </p:cNvSpPr>
          <p:nvPr/>
        </p:nvSpPr>
        <p:spPr>
          <a:xfrm>
            <a:off x="513912" y="2160007"/>
            <a:ext cx="3480240" cy="58320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1000"/>
              </a:lnSpc>
            </a:pPr>
            <a:r>
              <a:rPr lang="da-DK" b="1">
                <a:solidFill>
                  <a:schemeClr val="bg1"/>
                </a:solidFill>
                <a:latin typeface="Academy Sans Office Extrabold" panose="020B0503030000000000" pitchFamily="34" charset="0"/>
              </a:rPr>
              <a:t>Master </a:t>
            </a:r>
            <a:r>
              <a:rPr lang="da-DK" b="1" err="1">
                <a:solidFill>
                  <a:schemeClr val="bg1"/>
                </a:solidFill>
                <a:latin typeface="Academy Sans Office Extrabold" panose="020B0503030000000000" pitchFamily="34" charset="0"/>
              </a:rPr>
              <a:t>consignment</a:t>
            </a:r>
            <a:endParaRPr lang="da-DK" b="1" noProof="0">
              <a:solidFill>
                <a:schemeClr val="bg1"/>
              </a:solidFill>
              <a:latin typeface="Academy Sans Office Extrabold" panose="020B0503030000000000" pitchFamily="34" charset="0"/>
            </a:endParaRPr>
          </a:p>
        </p:txBody>
      </p:sp>
      <p:sp>
        <p:nvSpPr>
          <p:cNvPr id="12" name="Tekstfelt 11">
            <a:extLst>
              <a:ext uri="{FF2B5EF4-FFF2-40B4-BE49-F238E27FC236}">
                <a16:creationId xmlns:a16="http://schemas.microsoft.com/office/drawing/2014/main" id="{ACA6F144-0CF9-310B-0388-8809397BF0C4}"/>
              </a:ext>
            </a:extLst>
          </p:cNvPr>
          <p:cNvSpPr txBox="1"/>
          <p:nvPr/>
        </p:nvSpPr>
        <p:spPr>
          <a:xfrm>
            <a:off x="4318261" y="2950134"/>
            <a:ext cx="3484561" cy="2649544"/>
          </a:xfrm>
          <a:prstGeom prst="rect">
            <a:avLst/>
          </a:prstGeom>
          <a:noFill/>
        </p:spPr>
        <p:txBody>
          <a:bodyPr wrap="square" lIns="216000" tIns="108000" rIns="216000" bIns="108000" rtlCol="0">
            <a:spAutoFit/>
          </a:bodyPr>
          <a:lstStyle/>
          <a:p>
            <a:pPr marL="0" indent="0">
              <a:spcAft>
                <a:spcPts val="600"/>
              </a:spcAft>
              <a:buNone/>
            </a:pPr>
            <a:r>
              <a:rPr lang="da-DK" sz="1500" b="1"/>
              <a:t>Oplysninger vedrørende den forsendelsesaftale, en afsender indgår med en speditør.</a:t>
            </a:r>
          </a:p>
          <a:p>
            <a:pPr algn="ctr"/>
            <a:endParaRPr lang="da-DK" sz="1200"/>
          </a:p>
          <a:p>
            <a:pPr marL="171450" indent="-171450">
              <a:buFont typeface="Arial" panose="020B0604020202020204" pitchFamily="34" charset="0"/>
              <a:buChar char="•"/>
            </a:pPr>
            <a:r>
              <a:rPr lang="da-DK" sz="1200"/>
              <a:t>For en speditør gælder det forsendelser, som overdrages til en transportør på vegne af en eller flere afsendere eller modtagere (speditørens kunder).</a:t>
            </a:r>
          </a:p>
          <a:p>
            <a:pPr marL="171450" lvl="1" indent="-171450">
              <a:buFont typeface="Arial" panose="020B0604020202020204" pitchFamily="34" charset="0"/>
              <a:buChar char="•"/>
            </a:pPr>
            <a:endParaRPr lang="da-DK" sz="1200"/>
          </a:p>
          <a:p>
            <a:pPr marL="171450" indent="-171450">
              <a:buFont typeface="Arial" panose="020B0604020202020204" pitchFamily="34" charset="0"/>
              <a:buChar char="•"/>
            </a:pPr>
            <a:r>
              <a:rPr lang="da-DK" sz="1200"/>
              <a:t>For en post-operatør vil det som udgangspunkt være oplysninger om en konkret pakke.</a:t>
            </a:r>
          </a:p>
        </p:txBody>
      </p:sp>
      <p:sp>
        <p:nvSpPr>
          <p:cNvPr id="16" name="Rektangel 15">
            <a:extLst>
              <a:ext uri="{FF2B5EF4-FFF2-40B4-BE49-F238E27FC236}">
                <a16:creationId xmlns:a16="http://schemas.microsoft.com/office/drawing/2014/main" id="{F806880D-2917-587F-73F4-88535809C722}"/>
              </a:ext>
            </a:extLst>
          </p:cNvPr>
          <p:cNvSpPr/>
          <p:nvPr/>
        </p:nvSpPr>
        <p:spPr>
          <a:xfrm>
            <a:off x="4327784" y="2176302"/>
            <a:ext cx="3478212" cy="583017"/>
          </a:xfrm>
          <a:prstGeom prst="rect">
            <a:avLst/>
          </a:prstGeom>
          <a:solidFill>
            <a:srgbClr val="D1C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7" name="Ellipse 16">
            <a:extLst>
              <a:ext uri="{FF2B5EF4-FFF2-40B4-BE49-F238E27FC236}">
                <a16:creationId xmlns:a16="http://schemas.microsoft.com/office/drawing/2014/main" id="{D079ADFA-DBBB-4A5B-C8E6-189F538738CC}"/>
              </a:ext>
            </a:extLst>
          </p:cNvPr>
          <p:cNvSpPr>
            <a:spLocks noChangeAspect="1"/>
          </p:cNvSpPr>
          <p:nvPr/>
        </p:nvSpPr>
        <p:spPr>
          <a:xfrm>
            <a:off x="4327784" y="2160007"/>
            <a:ext cx="3480240" cy="58320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1000"/>
              </a:lnSpc>
            </a:pPr>
            <a:r>
              <a:rPr lang="da-DK" b="1">
                <a:solidFill>
                  <a:schemeClr val="bg1"/>
                </a:solidFill>
                <a:latin typeface="Academy Sans Office Extrabold" panose="020B0503030000000000" pitchFamily="34" charset="0"/>
              </a:rPr>
              <a:t>House </a:t>
            </a:r>
            <a:r>
              <a:rPr lang="da-DK" b="1" err="1">
                <a:solidFill>
                  <a:schemeClr val="bg1"/>
                </a:solidFill>
                <a:latin typeface="Academy Sans Office Extrabold" panose="020B0503030000000000" pitchFamily="34" charset="0"/>
              </a:rPr>
              <a:t>consignment</a:t>
            </a:r>
            <a:endParaRPr lang="da-DK" b="1" noProof="0">
              <a:solidFill>
                <a:schemeClr val="bg1"/>
              </a:solidFill>
              <a:latin typeface="Academy Sans Office Extrabold" panose="020B0503030000000000" pitchFamily="34" charset="0"/>
            </a:endParaRPr>
          </a:p>
        </p:txBody>
      </p:sp>
      <p:sp>
        <p:nvSpPr>
          <p:cNvPr id="19" name="Tekstfelt 18">
            <a:extLst>
              <a:ext uri="{FF2B5EF4-FFF2-40B4-BE49-F238E27FC236}">
                <a16:creationId xmlns:a16="http://schemas.microsoft.com/office/drawing/2014/main" id="{82E21B54-8902-4D46-C756-29809C852066}"/>
              </a:ext>
            </a:extLst>
          </p:cNvPr>
          <p:cNvSpPr txBox="1"/>
          <p:nvPr/>
        </p:nvSpPr>
        <p:spPr>
          <a:xfrm>
            <a:off x="8699836" y="2782213"/>
            <a:ext cx="2320078" cy="1891030"/>
          </a:xfrm>
          <a:prstGeom prst="rect">
            <a:avLst/>
          </a:prstGeom>
          <a:noFill/>
        </p:spPr>
        <p:txBody>
          <a:bodyPr wrap="square" lIns="0" tIns="0" rIns="0" bIns="0" rtlCol="0">
            <a:spAutoFit/>
          </a:bodyPr>
          <a:lstStyle/>
          <a:p>
            <a:pPr algn="ctr">
              <a:lnSpc>
                <a:spcPct val="111000"/>
              </a:lnSpc>
            </a:pPr>
            <a:r>
              <a:rPr lang="da-DK" sz="1400" b="1">
                <a:solidFill>
                  <a:schemeClr val="bg1"/>
                </a:solidFill>
              </a:rPr>
              <a:t>Se mere – også om de forskellige F-typer og hvordan de kan kombineres til at udgøre en komplet ENS – på optagelsen fra </a:t>
            </a:r>
            <a:br>
              <a:rPr lang="da-DK" sz="1400" b="1">
                <a:solidFill>
                  <a:schemeClr val="bg1"/>
                </a:solidFill>
              </a:rPr>
            </a:br>
            <a:r>
              <a:rPr lang="da-DK" sz="1400" b="1" noProof="0">
                <a:solidFill>
                  <a:schemeClr val="bg1"/>
                </a:solidFill>
                <a:hlinkClick r:id="rId3">
                  <a:extLst>
                    <a:ext uri="{A12FA001-AC4F-418D-AE19-62706E023703}">
                      <ahyp:hlinkClr xmlns:ahyp="http://schemas.microsoft.com/office/drawing/2018/hyperlinkcolor" val="tx"/>
                    </a:ext>
                  </a:extLst>
                </a:hlinkClick>
              </a:rPr>
              <a:t>Temamøde om toldfaglige ændringer med ICS2</a:t>
            </a:r>
            <a:endParaRPr lang="da-DK" sz="1400" b="1" noProof="0">
              <a:solidFill>
                <a:schemeClr val="bg1"/>
              </a:solidFill>
            </a:endParaRPr>
          </a:p>
        </p:txBody>
      </p:sp>
      <p:sp>
        <p:nvSpPr>
          <p:cNvPr id="4" name="Slide Number Placeholder 4">
            <a:extLst>
              <a:ext uri="{FF2B5EF4-FFF2-40B4-BE49-F238E27FC236}">
                <a16:creationId xmlns:a16="http://schemas.microsoft.com/office/drawing/2014/main" id="{EDB7542C-568E-F7B1-DD05-F0942E0612DB}"/>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4</a:t>
            </a:fld>
            <a:endParaRPr lang="da-DK">
              <a:solidFill>
                <a:srgbClr val="14143C"/>
              </a:solidFill>
              <a:latin typeface="Arial"/>
            </a:endParaRPr>
          </a:p>
        </p:txBody>
      </p:sp>
    </p:spTree>
    <p:extLst>
      <p:ext uri="{BB962C8B-B14F-4D97-AF65-F5344CB8AC3E}">
        <p14:creationId xmlns:p14="http://schemas.microsoft.com/office/powerpoint/2010/main" val="41054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A2E0-735B-638F-6913-BA85D055B8BE}"/>
              </a:ext>
            </a:extLst>
          </p:cNvPr>
          <p:cNvSpPr>
            <a:spLocks noGrp="1"/>
          </p:cNvSpPr>
          <p:nvPr>
            <p:ph type="title"/>
          </p:nvPr>
        </p:nvSpPr>
        <p:spPr/>
        <p:txBody>
          <a:bodyPr>
            <a:normAutofit/>
          </a:bodyPr>
          <a:lstStyle/>
          <a:p>
            <a:r>
              <a:rPr lang="da-DK" sz="3200"/>
              <a:t>De 4 niveauer af ENS-oplysninger - overordnet</a:t>
            </a:r>
          </a:p>
        </p:txBody>
      </p:sp>
      <p:sp>
        <p:nvSpPr>
          <p:cNvPr id="5" name="Titel 1">
            <a:extLst>
              <a:ext uri="{FF2B5EF4-FFF2-40B4-BE49-F238E27FC236}">
                <a16:creationId xmlns:a16="http://schemas.microsoft.com/office/drawing/2014/main" id="{6FB5175F-F427-000F-B898-B078F8C00B3D}"/>
              </a:ext>
            </a:extLst>
          </p:cNvPr>
          <p:cNvSpPr txBox="1">
            <a:spLocks/>
          </p:cNvSpPr>
          <p:nvPr/>
        </p:nvSpPr>
        <p:spPr>
          <a:xfrm>
            <a:off x="518401" y="591137"/>
            <a:ext cx="5400000" cy="522000"/>
          </a:xfrm>
          <a:prstGeom prst="rect">
            <a:avLst/>
          </a:prstGeom>
        </p:spPr>
        <p:txBody>
          <a:bodyPr vert="horz" lIns="0" tIns="0" rIns="0" bIns="0" rtlCol="0" anchor="t" anchorCtr="0">
            <a:normAutofit fontScale="97500"/>
          </a:bodyPr>
          <a:lstStyle>
            <a:lvl1pPr algn="l" defTabSz="914400" rtl="0" eaLnBrk="1" latinLnBrk="0" hangingPunct="1">
              <a:lnSpc>
                <a:spcPct val="89000"/>
              </a:lnSpc>
              <a:spcBef>
                <a:spcPct val="0"/>
              </a:spcBef>
              <a:buNone/>
              <a:defRPr sz="3600" b="1" i="0" kern="1200">
                <a:solidFill>
                  <a:schemeClr val="tx1"/>
                </a:solidFill>
                <a:latin typeface="Academy Sans Office Extrabold" panose="020B0903030000000000" pitchFamily="34" charset="0"/>
                <a:ea typeface="+mj-ea"/>
                <a:cs typeface="+mj-cs"/>
              </a:defRPr>
            </a:lvl1pPr>
          </a:lstStyle>
          <a:p>
            <a:endParaRPr lang="da-DK"/>
          </a:p>
        </p:txBody>
      </p:sp>
      <p:grpSp>
        <p:nvGrpSpPr>
          <p:cNvPr id="15" name="Group 14">
            <a:extLst>
              <a:ext uri="{FF2B5EF4-FFF2-40B4-BE49-F238E27FC236}">
                <a16:creationId xmlns:a16="http://schemas.microsoft.com/office/drawing/2014/main" id="{B3217CC2-C498-DDBB-2016-D6FE92948099}"/>
              </a:ext>
            </a:extLst>
          </p:cNvPr>
          <p:cNvGrpSpPr/>
          <p:nvPr/>
        </p:nvGrpSpPr>
        <p:grpSpPr>
          <a:xfrm>
            <a:off x="1020428" y="1407460"/>
            <a:ext cx="3174826" cy="4859404"/>
            <a:chOff x="872837" y="1870364"/>
            <a:chExt cx="2820390" cy="4396499"/>
          </a:xfrm>
        </p:grpSpPr>
        <p:sp>
          <p:nvSpPr>
            <p:cNvPr id="6" name="Rectangle 5">
              <a:extLst>
                <a:ext uri="{FF2B5EF4-FFF2-40B4-BE49-F238E27FC236}">
                  <a16:creationId xmlns:a16="http://schemas.microsoft.com/office/drawing/2014/main" id="{35A89130-D88E-7B8E-9381-161108703977}"/>
                </a:ext>
              </a:extLst>
            </p:cNvPr>
            <p:cNvSpPr/>
            <p:nvPr/>
          </p:nvSpPr>
          <p:spPr>
            <a:xfrm>
              <a:off x="872837" y="1870364"/>
              <a:ext cx="2820390" cy="4396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7" name="TextBox 6">
              <a:extLst>
                <a:ext uri="{FF2B5EF4-FFF2-40B4-BE49-F238E27FC236}">
                  <a16:creationId xmlns:a16="http://schemas.microsoft.com/office/drawing/2014/main" id="{9D59A7EE-76FA-ECAC-9782-B0B2B96D5B7B}"/>
                </a:ext>
              </a:extLst>
            </p:cNvPr>
            <p:cNvSpPr txBox="1"/>
            <p:nvPr/>
          </p:nvSpPr>
          <p:spPr>
            <a:xfrm>
              <a:off x="1023855" y="2006930"/>
              <a:ext cx="2639291" cy="662904"/>
            </a:xfrm>
            <a:prstGeom prst="rect">
              <a:avLst/>
            </a:prstGeom>
            <a:noFill/>
            <a:ln>
              <a:noFill/>
            </a:ln>
          </p:spPr>
          <p:txBody>
            <a:bodyPr wrap="square" lIns="0" tIns="0" rIns="0" bIns="0" rtlCol="0">
              <a:spAutoFit/>
            </a:bodyPr>
            <a:lstStyle/>
            <a:p>
              <a:pPr algn="l">
                <a:lnSpc>
                  <a:spcPct val="111000"/>
                </a:lnSpc>
              </a:pPr>
              <a:r>
                <a:rPr lang="da-DK" sz="1600" b="1">
                  <a:solidFill>
                    <a:schemeClr val="bg1"/>
                  </a:solidFill>
                </a:rPr>
                <a:t>Angivelsens hovedrubrik </a:t>
              </a:r>
              <a:r>
                <a:rPr lang="da-DK" sz="1400">
                  <a:solidFill>
                    <a:schemeClr val="bg1"/>
                  </a:solidFill>
                </a:rPr>
                <a:t>Oplysninger om klarereren og transporten.</a:t>
              </a:r>
            </a:p>
          </p:txBody>
        </p:sp>
      </p:grpSp>
      <p:grpSp>
        <p:nvGrpSpPr>
          <p:cNvPr id="16" name="Group 15">
            <a:extLst>
              <a:ext uri="{FF2B5EF4-FFF2-40B4-BE49-F238E27FC236}">
                <a16:creationId xmlns:a16="http://schemas.microsoft.com/office/drawing/2014/main" id="{A0441BCF-76F7-7286-E87E-05EAC3E8D624}"/>
              </a:ext>
            </a:extLst>
          </p:cNvPr>
          <p:cNvGrpSpPr/>
          <p:nvPr/>
        </p:nvGrpSpPr>
        <p:grpSpPr>
          <a:xfrm>
            <a:off x="2791385" y="2205318"/>
            <a:ext cx="3325440" cy="4061545"/>
            <a:chOff x="1300348" y="2541637"/>
            <a:chExt cx="2820389" cy="3725226"/>
          </a:xfrm>
          <a:solidFill>
            <a:srgbClr val="D0D0D8"/>
          </a:solidFill>
        </p:grpSpPr>
        <p:sp>
          <p:nvSpPr>
            <p:cNvPr id="8" name="Rectangle 7">
              <a:extLst>
                <a:ext uri="{FF2B5EF4-FFF2-40B4-BE49-F238E27FC236}">
                  <a16:creationId xmlns:a16="http://schemas.microsoft.com/office/drawing/2014/main" id="{8A6AE7EC-93E2-F66E-D63A-334B9D6988CC}"/>
                </a:ext>
              </a:extLst>
            </p:cNvPr>
            <p:cNvSpPr/>
            <p:nvPr/>
          </p:nvSpPr>
          <p:spPr>
            <a:xfrm>
              <a:off x="1300348" y="2541637"/>
              <a:ext cx="2820389" cy="37252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9" name="TextBox 8">
              <a:extLst>
                <a:ext uri="{FF2B5EF4-FFF2-40B4-BE49-F238E27FC236}">
                  <a16:creationId xmlns:a16="http://schemas.microsoft.com/office/drawing/2014/main" id="{66F603C2-1757-72F7-6CA3-D13293A57D32}"/>
                </a:ext>
              </a:extLst>
            </p:cNvPr>
            <p:cNvSpPr txBox="1"/>
            <p:nvPr/>
          </p:nvSpPr>
          <p:spPr>
            <a:xfrm>
              <a:off x="1481445" y="2650662"/>
              <a:ext cx="2519752" cy="1015071"/>
            </a:xfrm>
            <a:prstGeom prst="rect">
              <a:avLst/>
            </a:prstGeom>
            <a:grpFill/>
            <a:ln>
              <a:noFill/>
            </a:ln>
          </p:spPr>
          <p:txBody>
            <a:bodyPr wrap="square" lIns="0" tIns="0" rIns="0" bIns="0" rtlCol="0">
              <a:spAutoFit/>
            </a:bodyPr>
            <a:lstStyle/>
            <a:p>
              <a:pPr algn="l">
                <a:lnSpc>
                  <a:spcPct val="111000"/>
                </a:lnSpc>
              </a:pPr>
              <a:r>
                <a:rPr lang="da-DK" sz="1400" b="1"/>
                <a:t>Master-oplysninger</a:t>
              </a:r>
            </a:p>
            <a:p>
              <a:pPr algn="l">
                <a:lnSpc>
                  <a:spcPct val="111000"/>
                </a:lnSpc>
              </a:pPr>
              <a:r>
                <a:rPr lang="da-DK" sz="1300"/>
                <a:t>Kontraktoplysninger fra MWB/MBL*, fx overordnede oplysninger om varen, og hvem transportøren skal aflevere varen til.</a:t>
              </a:r>
            </a:p>
          </p:txBody>
        </p:sp>
      </p:grpSp>
      <p:grpSp>
        <p:nvGrpSpPr>
          <p:cNvPr id="17" name="Group 16">
            <a:extLst>
              <a:ext uri="{FF2B5EF4-FFF2-40B4-BE49-F238E27FC236}">
                <a16:creationId xmlns:a16="http://schemas.microsoft.com/office/drawing/2014/main" id="{BA915FB8-5CE6-AB03-D02C-3D57DC48678B}"/>
              </a:ext>
            </a:extLst>
          </p:cNvPr>
          <p:cNvGrpSpPr/>
          <p:nvPr/>
        </p:nvGrpSpPr>
        <p:grpSpPr>
          <a:xfrm>
            <a:off x="4645728" y="3535538"/>
            <a:ext cx="3832090" cy="2731325"/>
            <a:chOff x="1668484" y="4126675"/>
            <a:chExt cx="2921329" cy="2140188"/>
          </a:xfrm>
          <a:solidFill>
            <a:srgbClr val="D1C5C3"/>
          </a:solidFill>
        </p:grpSpPr>
        <p:sp>
          <p:nvSpPr>
            <p:cNvPr id="10" name="Rectangle 9">
              <a:extLst>
                <a:ext uri="{FF2B5EF4-FFF2-40B4-BE49-F238E27FC236}">
                  <a16:creationId xmlns:a16="http://schemas.microsoft.com/office/drawing/2014/main" id="{30373F64-23DC-0E4F-F14D-9DC69C31CB06}"/>
                </a:ext>
              </a:extLst>
            </p:cNvPr>
            <p:cNvSpPr/>
            <p:nvPr/>
          </p:nvSpPr>
          <p:spPr>
            <a:xfrm>
              <a:off x="1668484" y="4126675"/>
              <a:ext cx="2921329" cy="2140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1" name="TextBox 10">
              <a:extLst>
                <a:ext uri="{FF2B5EF4-FFF2-40B4-BE49-F238E27FC236}">
                  <a16:creationId xmlns:a16="http://schemas.microsoft.com/office/drawing/2014/main" id="{E932D3E5-41F5-AF97-18D1-3A11DDCAF78F}"/>
                </a:ext>
              </a:extLst>
            </p:cNvPr>
            <p:cNvSpPr txBox="1"/>
            <p:nvPr/>
          </p:nvSpPr>
          <p:spPr>
            <a:xfrm>
              <a:off x="1769424" y="4235700"/>
              <a:ext cx="2778824" cy="519208"/>
            </a:xfrm>
            <a:prstGeom prst="rect">
              <a:avLst/>
            </a:prstGeom>
            <a:grpFill/>
            <a:ln>
              <a:noFill/>
            </a:ln>
          </p:spPr>
          <p:txBody>
            <a:bodyPr wrap="square" lIns="0" tIns="0" rIns="0" bIns="0" rtlCol="0">
              <a:spAutoFit/>
            </a:bodyPr>
            <a:lstStyle/>
            <a:p>
              <a:pPr algn="l">
                <a:lnSpc>
                  <a:spcPct val="111000"/>
                </a:lnSpc>
              </a:pPr>
              <a:r>
                <a:rPr lang="da-DK" sz="1400" b="1"/>
                <a:t>House-oplysninger</a:t>
              </a:r>
              <a:endParaRPr lang="da-DK" sz="1200" b="1"/>
            </a:p>
            <a:p>
              <a:pPr algn="l">
                <a:lnSpc>
                  <a:spcPct val="111000"/>
                </a:lnSpc>
              </a:pPr>
              <a:r>
                <a:rPr lang="da-DK" sz="1300"/>
                <a:t>Information om den enkelte vare, herunder den faktiske afsender og modtager.</a:t>
              </a:r>
            </a:p>
          </p:txBody>
        </p:sp>
      </p:grpSp>
      <p:grpSp>
        <p:nvGrpSpPr>
          <p:cNvPr id="18" name="Group 17">
            <a:extLst>
              <a:ext uri="{FF2B5EF4-FFF2-40B4-BE49-F238E27FC236}">
                <a16:creationId xmlns:a16="http://schemas.microsoft.com/office/drawing/2014/main" id="{C04D28A1-CB14-D15E-7A57-DE8D5246582F}"/>
              </a:ext>
            </a:extLst>
          </p:cNvPr>
          <p:cNvGrpSpPr/>
          <p:nvPr/>
        </p:nvGrpSpPr>
        <p:grpSpPr>
          <a:xfrm>
            <a:off x="6439770" y="4782553"/>
            <a:ext cx="4108743" cy="1484310"/>
            <a:chOff x="2018805" y="5287727"/>
            <a:chExt cx="2992582" cy="979135"/>
          </a:xfrm>
          <a:solidFill>
            <a:srgbClr val="FFEBB9"/>
          </a:solidFill>
        </p:grpSpPr>
        <p:sp>
          <p:nvSpPr>
            <p:cNvPr id="12" name="Rectangle 11">
              <a:extLst>
                <a:ext uri="{FF2B5EF4-FFF2-40B4-BE49-F238E27FC236}">
                  <a16:creationId xmlns:a16="http://schemas.microsoft.com/office/drawing/2014/main" id="{AE11A612-BC82-EE97-506D-66CB81B6CF7C}"/>
                </a:ext>
              </a:extLst>
            </p:cNvPr>
            <p:cNvSpPr/>
            <p:nvPr/>
          </p:nvSpPr>
          <p:spPr>
            <a:xfrm>
              <a:off x="2018805" y="5287727"/>
              <a:ext cx="2992582" cy="979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3" name="TextBox 12">
              <a:extLst>
                <a:ext uri="{FF2B5EF4-FFF2-40B4-BE49-F238E27FC236}">
                  <a16:creationId xmlns:a16="http://schemas.microsoft.com/office/drawing/2014/main" id="{49812CB1-D8CB-5C4C-F235-D9C96324DF66}"/>
                </a:ext>
              </a:extLst>
            </p:cNvPr>
            <p:cNvSpPr txBox="1"/>
            <p:nvPr/>
          </p:nvSpPr>
          <p:spPr>
            <a:xfrm>
              <a:off x="2090058" y="5308270"/>
              <a:ext cx="2820389" cy="437100"/>
            </a:xfrm>
            <a:prstGeom prst="rect">
              <a:avLst/>
            </a:prstGeom>
            <a:grpFill/>
            <a:ln>
              <a:noFill/>
            </a:ln>
          </p:spPr>
          <p:txBody>
            <a:bodyPr wrap="square" lIns="0" tIns="0" rIns="0" bIns="0" rtlCol="0">
              <a:spAutoFit/>
            </a:bodyPr>
            <a:lstStyle/>
            <a:p>
              <a:pPr algn="l">
                <a:lnSpc>
                  <a:spcPct val="111000"/>
                </a:lnSpc>
              </a:pPr>
              <a:r>
                <a:rPr lang="da-DK" sz="1400" b="1"/>
                <a:t>Vareforsendelses-oplysninger</a:t>
              </a:r>
              <a:endParaRPr lang="da-DK" sz="1100" b="1"/>
            </a:p>
            <a:p>
              <a:pPr algn="l">
                <a:lnSpc>
                  <a:spcPct val="111000"/>
                </a:lnSpc>
              </a:pPr>
              <a:r>
                <a:rPr lang="da-DK" sz="1300"/>
                <a:t>Information om køber og sælger af varen.</a:t>
              </a:r>
            </a:p>
            <a:p>
              <a:pPr algn="l">
                <a:lnSpc>
                  <a:spcPct val="111000"/>
                </a:lnSpc>
              </a:pPr>
              <a:r>
                <a:rPr lang="da-DK" sz="1300"/>
                <a:t>Kun relevant ved sø-, vej- og jernbanetransport.</a:t>
              </a:r>
            </a:p>
          </p:txBody>
        </p:sp>
      </p:grpSp>
      <p:sp>
        <p:nvSpPr>
          <p:cNvPr id="14" name="TextBox 13">
            <a:extLst>
              <a:ext uri="{FF2B5EF4-FFF2-40B4-BE49-F238E27FC236}">
                <a16:creationId xmlns:a16="http://schemas.microsoft.com/office/drawing/2014/main" id="{B1962789-4892-0BF1-56A3-59313A21A71A}"/>
              </a:ext>
            </a:extLst>
          </p:cNvPr>
          <p:cNvSpPr txBox="1"/>
          <p:nvPr/>
        </p:nvSpPr>
        <p:spPr>
          <a:xfrm>
            <a:off x="8007535" y="6429295"/>
            <a:ext cx="2946525" cy="170368"/>
          </a:xfrm>
          <a:prstGeom prst="rect">
            <a:avLst/>
          </a:prstGeom>
          <a:noFill/>
        </p:spPr>
        <p:txBody>
          <a:bodyPr wrap="square" lIns="0" tIns="0" rIns="0" bIns="0" rtlCol="0">
            <a:spAutoFit/>
          </a:bodyPr>
          <a:lstStyle/>
          <a:p>
            <a:pPr algn="l">
              <a:lnSpc>
                <a:spcPct val="111000"/>
              </a:lnSpc>
            </a:pPr>
            <a:r>
              <a:rPr lang="da-DK" sz="1100"/>
              <a:t>*Master (Air) </a:t>
            </a:r>
            <a:r>
              <a:rPr lang="da-DK" sz="1100" err="1"/>
              <a:t>Way</a:t>
            </a:r>
            <a:r>
              <a:rPr lang="da-DK" sz="1100"/>
              <a:t> Bill/ Master Bill of Lading</a:t>
            </a:r>
            <a:endParaRPr lang="da-DK" sz="1500"/>
          </a:p>
        </p:txBody>
      </p:sp>
      <p:sp>
        <p:nvSpPr>
          <p:cNvPr id="3" name="Slide Number Placeholder 4">
            <a:extLst>
              <a:ext uri="{FF2B5EF4-FFF2-40B4-BE49-F238E27FC236}">
                <a16:creationId xmlns:a16="http://schemas.microsoft.com/office/drawing/2014/main" id="{1FC26302-C7CD-AF3C-AE93-80132A901A67}"/>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5</a:t>
            </a:fld>
            <a:endParaRPr lang="da-DK">
              <a:solidFill>
                <a:srgbClr val="14143C"/>
              </a:solidFill>
              <a:latin typeface="Arial"/>
            </a:endParaRPr>
          </a:p>
        </p:txBody>
      </p:sp>
    </p:spTree>
    <p:extLst>
      <p:ext uri="{BB962C8B-B14F-4D97-AF65-F5344CB8AC3E}">
        <p14:creationId xmlns:p14="http://schemas.microsoft.com/office/powerpoint/2010/main" val="320710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79" name="Straight Connector 2078">
            <a:extLst>
              <a:ext uri="{FF2B5EF4-FFF2-40B4-BE49-F238E27FC236}">
                <a16:creationId xmlns:a16="http://schemas.microsoft.com/office/drawing/2014/main" id="{79142EB1-5521-A6F0-2F51-7FAF678503C0}"/>
              </a:ext>
            </a:extLst>
          </p:cNvPr>
          <p:cNvCxnSpPr>
            <a:cxnSpLocks/>
          </p:cNvCxnSpPr>
          <p:nvPr/>
        </p:nvCxnSpPr>
        <p:spPr>
          <a:xfrm>
            <a:off x="7656492" y="2184839"/>
            <a:ext cx="24054" cy="142543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2F4A87A8-5B8C-FB4C-EFDB-0F9DC79242ED}"/>
              </a:ext>
            </a:extLst>
          </p:cNvPr>
          <p:cNvSpPr>
            <a:spLocks noGrp="1"/>
          </p:cNvSpPr>
          <p:nvPr>
            <p:ph type="title"/>
          </p:nvPr>
        </p:nvSpPr>
        <p:spPr/>
        <p:txBody>
          <a:bodyPr>
            <a:noAutofit/>
          </a:bodyPr>
          <a:lstStyle/>
          <a:p>
            <a:r>
              <a:rPr lang="da-DK" sz="3200"/>
              <a:t>Kategorier af </a:t>
            </a:r>
            <a:br>
              <a:rPr lang="da-DK" sz="3200"/>
            </a:br>
            <a:r>
              <a:rPr lang="da-DK" sz="3200"/>
              <a:t>ENS-angivelser</a:t>
            </a:r>
          </a:p>
        </p:txBody>
      </p:sp>
      <p:sp>
        <p:nvSpPr>
          <p:cNvPr id="4" name="Content Placeholder 3">
            <a:extLst>
              <a:ext uri="{FF2B5EF4-FFF2-40B4-BE49-F238E27FC236}">
                <a16:creationId xmlns:a16="http://schemas.microsoft.com/office/drawing/2014/main" id="{A4979BB0-D758-B0FB-3CE4-29C4AED751A2}"/>
              </a:ext>
            </a:extLst>
          </p:cNvPr>
          <p:cNvSpPr>
            <a:spLocks noGrp="1"/>
          </p:cNvSpPr>
          <p:nvPr>
            <p:ph idx="1"/>
          </p:nvPr>
        </p:nvSpPr>
        <p:spPr>
          <a:xfrm>
            <a:off x="518400" y="1871663"/>
            <a:ext cx="5546494" cy="4230337"/>
          </a:xfrm>
        </p:spPr>
        <p:txBody>
          <a:bodyPr/>
          <a:lstStyle/>
          <a:p>
            <a:pPr marL="0" indent="0">
              <a:buNone/>
            </a:pPr>
            <a:r>
              <a:rPr lang="da-DK" sz="1400"/>
              <a:t>Der er forskellige kategorier af angivelser. Hvilken, der skal bruges, afhænger bl.a. af, om der er en speditør involveret eller ej.</a:t>
            </a:r>
          </a:p>
          <a:p>
            <a:endParaRPr lang="da-DK" sz="1400"/>
          </a:p>
          <a:p>
            <a:r>
              <a:rPr lang="da-DK" sz="1400" b="1"/>
              <a:t>Direkte [Direct]</a:t>
            </a:r>
          </a:p>
          <a:p>
            <a:pPr lvl="1">
              <a:spcAft>
                <a:spcPts val="600"/>
              </a:spcAft>
            </a:pPr>
            <a:r>
              <a:rPr lang="da-DK" sz="1400">
                <a:latin typeface="+mn-lt"/>
              </a:rPr>
              <a:t>Komplet ENS-angivelse </a:t>
            </a:r>
            <a:r>
              <a:rPr lang="da-DK" sz="1400" i="1">
                <a:latin typeface="+mn-lt"/>
              </a:rPr>
              <a:t>uden</a:t>
            </a:r>
            <a:r>
              <a:rPr lang="da-DK" sz="1400">
                <a:latin typeface="+mn-lt"/>
              </a:rPr>
              <a:t> involvering af speditør</a:t>
            </a:r>
          </a:p>
          <a:p>
            <a:r>
              <a:rPr lang="da-DK" sz="1400" b="1"/>
              <a:t>Komplet [Full]</a:t>
            </a:r>
          </a:p>
          <a:p>
            <a:pPr lvl="1">
              <a:spcAft>
                <a:spcPts val="600"/>
              </a:spcAft>
            </a:pPr>
            <a:r>
              <a:rPr lang="da-DK" sz="1400">
                <a:latin typeface="+mn-lt"/>
              </a:rPr>
              <a:t>Komplet ENS-angivelse </a:t>
            </a:r>
            <a:r>
              <a:rPr lang="da-DK" sz="1400" i="1">
                <a:latin typeface="+mn-lt"/>
              </a:rPr>
              <a:t>med</a:t>
            </a:r>
            <a:r>
              <a:rPr lang="da-DK" sz="1400">
                <a:latin typeface="+mn-lt"/>
              </a:rPr>
              <a:t> involvering af speditør</a:t>
            </a:r>
          </a:p>
          <a:p>
            <a:r>
              <a:rPr lang="da-DK" sz="1400" b="1"/>
              <a:t>Master</a:t>
            </a:r>
          </a:p>
          <a:p>
            <a:pPr lvl="1">
              <a:spcAft>
                <a:spcPts val="600"/>
              </a:spcAft>
            </a:pPr>
            <a:r>
              <a:rPr lang="da-DK" sz="1400">
                <a:latin typeface="+mn-lt"/>
              </a:rPr>
              <a:t>Delvis ENS-angivelse med oplysninger om transportøren og overordnede oplysninger om varen</a:t>
            </a:r>
          </a:p>
          <a:p>
            <a:r>
              <a:rPr lang="da-DK" sz="1400" b="1"/>
              <a:t>House</a:t>
            </a:r>
          </a:p>
          <a:p>
            <a:pPr lvl="1"/>
            <a:r>
              <a:rPr lang="da-DK" sz="1400">
                <a:latin typeface="+mn-lt"/>
              </a:rPr>
              <a:t>Delvis ENS-angivelse med oplysninger fra speditøren</a:t>
            </a:r>
          </a:p>
          <a:p>
            <a:pPr lvl="1"/>
            <a:r>
              <a:rPr lang="da-DK" sz="1400">
                <a:latin typeface="+mn-lt"/>
              </a:rPr>
              <a:t>PLACI (</a:t>
            </a:r>
            <a:r>
              <a:rPr lang="da-DK" sz="1400" err="1">
                <a:latin typeface="+mn-lt"/>
              </a:rPr>
              <a:t>Pre-loading</a:t>
            </a:r>
            <a:r>
              <a:rPr lang="da-DK" sz="1400">
                <a:latin typeface="+mn-lt"/>
              </a:rPr>
              <a:t> Advanced Cargo Information) (house): minimums-ENS-angivelse forud for lastning (kun flytransport)</a:t>
            </a:r>
          </a:p>
          <a:p>
            <a:pPr lvl="1"/>
            <a:r>
              <a:rPr lang="da-DK" sz="1400">
                <a:latin typeface="+mn-lt"/>
              </a:rPr>
              <a:t>Vareforsendelse/Goods </a:t>
            </a:r>
            <a:r>
              <a:rPr lang="da-DK" sz="1400" err="1">
                <a:latin typeface="+mn-lt"/>
              </a:rPr>
              <a:t>Shipment</a:t>
            </a:r>
            <a:r>
              <a:rPr lang="da-DK" sz="1400">
                <a:latin typeface="+mn-lt"/>
              </a:rPr>
              <a:t> (house): ENS-angivelse med oplysninger om, hvem der handler (køber og sælger) (ikke flytransport)</a:t>
            </a:r>
          </a:p>
          <a:p>
            <a:endParaRPr lang="da-DK" sz="1400"/>
          </a:p>
        </p:txBody>
      </p:sp>
      <p:sp>
        <p:nvSpPr>
          <p:cNvPr id="5" name="Slide Number Placeholder 4">
            <a:extLst>
              <a:ext uri="{FF2B5EF4-FFF2-40B4-BE49-F238E27FC236}">
                <a16:creationId xmlns:a16="http://schemas.microsoft.com/office/drawing/2014/main" id="{418FBCF1-7F30-1ED8-145F-5E5C55A5BB98}"/>
              </a:ext>
            </a:extLst>
          </p:cNvPr>
          <p:cNvSpPr>
            <a:spLocks noGrp="1"/>
          </p:cNvSpPr>
          <p:nvPr>
            <p:ph type="sldNum" sz="quarter" idx="13"/>
          </p:nvPr>
        </p:nvSpPr>
        <p:spPr/>
        <p:txBody>
          <a:bodyPr/>
          <a:lstStyle/>
          <a:p>
            <a:fld id="{24C8C45C-947F-4981-8B3F-4F32E973C901}" type="slidenum">
              <a:rPr lang="da-DK" smtClean="0"/>
              <a:pPr/>
              <a:t>6</a:t>
            </a:fld>
            <a:endParaRPr lang="da-DK"/>
          </a:p>
        </p:txBody>
      </p:sp>
      <p:grpSp>
        <p:nvGrpSpPr>
          <p:cNvPr id="20" name="Gruppe 19">
            <a:extLst>
              <a:ext uri="{FF2B5EF4-FFF2-40B4-BE49-F238E27FC236}">
                <a16:creationId xmlns:a16="http://schemas.microsoft.com/office/drawing/2014/main" id="{FE0E1258-7112-C3DA-A2C9-3994D98FC9D2}"/>
              </a:ext>
            </a:extLst>
          </p:cNvPr>
          <p:cNvGrpSpPr/>
          <p:nvPr/>
        </p:nvGrpSpPr>
        <p:grpSpPr>
          <a:xfrm>
            <a:off x="6871692" y="3404195"/>
            <a:ext cx="827263" cy="1032968"/>
            <a:chOff x="6953130" y="3014617"/>
            <a:chExt cx="1174257" cy="1466244"/>
          </a:xfrm>
        </p:grpSpPr>
        <p:pic>
          <p:nvPicPr>
            <p:cNvPr id="8" name="Picture 6">
              <a:extLst>
                <a:ext uri="{FF2B5EF4-FFF2-40B4-BE49-F238E27FC236}">
                  <a16:creationId xmlns:a16="http://schemas.microsoft.com/office/drawing/2014/main" id="{3342A6D7-040F-5D6A-632A-9C06EA58FF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87" t="16608" r="22129" b="16858"/>
            <a:stretch/>
          </p:blipFill>
          <p:spPr bwMode="auto">
            <a:xfrm>
              <a:off x="6953130" y="3014617"/>
              <a:ext cx="1174257" cy="14662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1135F9-1F5C-572A-2DB4-C6BD62B66AD7}"/>
                </a:ext>
              </a:extLst>
            </p:cNvPr>
            <p:cNvSpPr txBox="1"/>
            <p:nvPr/>
          </p:nvSpPr>
          <p:spPr>
            <a:xfrm>
              <a:off x="7164042" y="3250152"/>
              <a:ext cx="571542" cy="219803"/>
            </a:xfrm>
            <a:prstGeom prst="rect">
              <a:avLst/>
            </a:prstGeom>
            <a:solidFill>
              <a:schemeClr val="bg1"/>
            </a:solidFill>
          </p:spPr>
          <p:txBody>
            <a:bodyPr wrap="square" lIns="0" tIns="0" rIns="0" bIns="0" rtlCol="0">
              <a:spAutoFit/>
            </a:bodyPr>
            <a:lstStyle/>
            <a:p>
              <a:pPr algn="l">
                <a:lnSpc>
                  <a:spcPct val="111000"/>
                </a:lnSpc>
              </a:pPr>
              <a:r>
                <a:rPr lang="da-DK" sz="1000" b="1"/>
                <a:t>HWB</a:t>
              </a:r>
            </a:p>
          </p:txBody>
        </p:sp>
      </p:grpSp>
      <p:grpSp>
        <p:nvGrpSpPr>
          <p:cNvPr id="15" name="Group 14">
            <a:extLst>
              <a:ext uri="{FF2B5EF4-FFF2-40B4-BE49-F238E27FC236}">
                <a16:creationId xmlns:a16="http://schemas.microsoft.com/office/drawing/2014/main" id="{E69D820C-322E-C331-66EF-08AB1FA5D027}"/>
              </a:ext>
            </a:extLst>
          </p:cNvPr>
          <p:cNvGrpSpPr/>
          <p:nvPr/>
        </p:nvGrpSpPr>
        <p:grpSpPr>
          <a:xfrm>
            <a:off x="9156703" y="4486709"/>
            <a:ext cx="1942586" cy="1942586"/>
            <a:chOff x="9729183" y="3656745"/>
            <a:chExt cx="2194864" cy="2194864"/>
          </a:xfrm>
        </p:grpSpPr>
        <p:pic>
          <p:nvPicPr>
            <p:cNvPr id="2060" name="Picture 12">
              <a:extLst>
                <a:ext uri="{FF2B5EF4-FFF2-40B4-BE49-F238E27FC236}">
                  <a16:creationId xmlns:a16="http://schemas.microsoft.com/office/drawing/2014/main" id="{785052EE-CDBD-4882-C667-E477FF63D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183" y="3656745"/>
              <a:ext cx="2194864" cy="21948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7819E5-8D9B-C470-76CF-70DE31D1735B}"/>
                </a:ext>
              </a:extLst>
            </p:cNvPr>
            <p:cNvSpPr txBox="1"/>
            <p:nvPr/>
          </p:nvSpPr>
          <p:spPr>
            <a:xfrm>
              <a:off x="10494685" y="4099766"/>
              <a:ext cx="939299" cy="192493"/>
            </a:xfrm>
            <a:prstGeom prst="rect">
              <a:avLst/>
            </a:prstGeom>
            <a:noFill/>
          </p:spPr>
          <p:txBody>
            <a:bodyPr wrap="square" lIns="0" tIns="0" rIns="0" bIns="0" rtlCol="0">
              <a:spAutoFit/>
            </a:bodyPr>
            <a:lstStyle/>
            <a:p>
              <a:pPr algn="l">
                <a:lnSpc>
                  <a:spcPct val="111000"/>
                </a:lnSpc>
              </a:pPr>
              <a:r>
                <a:rPr lang="da-DK" sz="1100" b="1">
                  <a:solidFill>
                    <a:schemeClr val="bg1"/>
                  </a:solidFill>
                </a:rPr>
                <a:t>Importør</a:t>
              </a:r>
            </a:p>
          </p:txBody>
        </p:sp>
      </p:grpSp>
      <p:grpSp>
        <p:nvGrpSpPr>
          <p:cNvPr id="17" name="Group 16">
            <a:extLst>
              <a:ext uri="{FF2B5EF4-FFF2-40B4-BE49-F238E27FC236}">
                <a16:creationId xmlns:a16="http://schemas.microsoft.com/office/drawing/2014/main" id="{935A831D-660B-26A8-201F-327ACEAA62C8}"/>
              </a:ext>
            </a:extLst>
          </p:cNvPr>
          <p:cNvGrpSpPr/>
          <p:nvPr/>
        </p:nvGrpSpPr>
        <p:grpSpPr>
          <a:xfrm>
            <a:off x="6677537" y="591137"/>
            <a:ext cx="2078226" cy="2078226"/>
            <a:chOff x="6331592" y="1014707"/>
            <a:chExt cx="2348119" cy="2348119"/>
          </a:xfrm>
        </p:grpSpPr>
        <p:pic>
          <p:nvPicPr>
            <p:cNvPr id="2062" name="Picture 14">
              <a:extLst>
                <a:ext uri="{FF2B5EF4-FFF2-40B4-BE49-F238E27FC236}">
                  <a16:creationId xmlns:a16="http://schemas.microsoft.com/office/drawing/2014/main" id="{44199E7F-27A9-7BD6-F5EE-4F72024EB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1592" y="1014707"/>
              <a:ext cx="2348119" cy="23481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50D29D-519C-CB1F-914E-8E01B79A00C7}"/>
                </a:ext>
              </a:extLst>
            </p:cNvPr>
            <p:cNvSpPr txBox="1"/>
            <p:nvPr/>
          </p:nvSpPr>
          <p:spPr>
            <a:xfrm>
              <a:off x="6900111" y="2539930"/>
              <a:ext cx="974557" cy="192493"/>
            </a:xfrm>
            <a:prstGeom prst="rect">
              <a:avLst/>
            </a:prstGeom>
            <a:noFill/>
          </p:spPr>
          <p:txBody>
            <a:bodyPr wrap="square" lIns="0" tIns="0" rIns="0" bIns="0" rtlCol="0">
              <a:spAutoFit/>
            </a:bodyPr>
            <a:lstStyle/>
            <a:p>
              <a:pPr algn="l">
                <a:lnSpc>
                  <a:spcPct val="111000"/>
                </a:lnSpc>
              </a:pPr>
              <a:r>
                <a:rPr lang="da-DK" sz="1100" b="1">
                  <a:solidFill>
                    <a:schemeClr val="bg1"/>
                  </a:solidFill>
                </a:rPr>
                <a:t>Eksportør</a:t>
              </a:r>
            </a:p>
          </p:txBody>
        </p:sp>
      </p:grpSp>
      <p:cxnSp>
        <p:nvCxnSpPr>
          <p:cNvPr id="25" name="Connector: Elbow 24">
            <a:extLst>
              <a:ext uri="{FF2B5EF4-FFF2-40B4-BE49-F238E27FC236}">
                <a16:creationId xmlns:a16="http://schemas.microsoft.com/office/drawing/2014/main" id="{FA6DA687-BEE0-8AC1-5744-E90F931284BC}"/>
              </a:ext>
            </a:extLst>
          </p:cNvPr>
          <p:cNvCxnSpPr>
            <a:cxnSpLocks/>
          </p:cNvCxnSpPr>
          <p:nvPr/>
        </p:nvCxnSpPr>
        <p:spPr>
          <a:xfrm>
            <a:off x="8337354" y="1718970"/>
            <a:ext cx="1766589" cy="1749414"/>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87" name="Straight Connector 2086">
            <a:extLst>
              <a:ext uri="{FF2B5EF4-FFF2-40B4-BE49-F238E27FC236}">
                <a16:creationId xmlns:a16="http://schemas.microsoft.com/office/drawing/2014/main" id="{2CFACEA3-B3EB-16C7-6FCC-7D1DB67E733D}"/>
              </a:ext>
            </a:extLst>
          </p:cNvPr>
          <p:cNvCxnSpPr/>
          <p:nvPr/>
        </p:nvCxnSpPr>
        <p:spPr>
          <a:xfrm>
            <a:off x="7899972" y="3736685"/>
            <a:ext cx="19616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95" name="TextBox 2094">
            <a:extLst>
              <a:ext uri="{FF2B5EF4-FFF2-40B4-BE49-F238E27FC236}">
                <a16:creationId xmlns:a16="http://schemas.microsoft.com/office/drawing/2014/main" id="{C6264B8C-367D-A0A3-2C25-2F52C9BAE259}"/>
              </a:ext>
            </a:extLst>
          </p:cNvPr>
          <p:cNvSpPr txBox="1"/>
          <p:nvPr/>
        </p:nvSpPr>
        <p:spPr>
          <a:xfrm>
            <a:off x="8837691" y="1538703"/>
            <a:ext cx="771115" cy="139462"/>
          </a:xfrm>
          <a:prstGeom prst="rect">
            <a:avLst/>
          </a:prstGeom>
          <a:noFill/>
        </p:spPr>
        <p:txBody>
          <a:bodyPr wrap="square" lIns="0" tIns="0" rIns="0" bIns="0" rtlCol="0">
            <a:spAutoFit/>
          </a:bodyPr>
          <a:lstStyle/>
          <a:p>
            <a:pPr algn="l">
              <a:lnSpc>
                <a:spcPct val="111000"/>
              </a:lnSpc>
            </a:pPr>
            <a:r>
              <a:rPr lang="da-DK" sz="900"/>
              <a:t>Direkte</a:t>
            </a:r>
          </a:p>
        </p:txBody>
      </p:sp>
      <p:sp>
        <p:nvSpPr>
          <p:cNvPr id="2096" name="TextBox 2095">
            <a:extLst>
              <a:ext uri="{FF2B5EF4-FFF2-40B4-BE49-F238E27FC236}">
                <a16:creationId xmlns:a16="http://schemas.microsoft.com/office/drawing/2014/main" id="{16B30955-8A61-7049-DAF4-6CAF810BF3FB}"/>
              </a:ext>
            </a:extLst>
          </p:cNvPr>
          <p:cNvSpPr txBox="1"/>
          <p:nvPr/>
        </p:nvSpPr>
        <p:spPr>
          <a:xfrm rot="16200000">
            <a:off x="7118295" y="2638355"/>
            <a:ext cx="822852" cy="139462"/>
          </a:xfrm>
          <a:prstGeom prst="rect">
            <a:avLst/>
          </a:prstGeom>
          <a:noFill/>
        </p:spPr>
        <p:txBody>
          <a:bodyPr wrap="square" lIns="0" tIns="0" rIns="0" bIns="0" rtlCol="0">
            <a:spAutoFit/>
          </a:bodyPr>
          <a:lstStyle/>
          <a:p>
            <a:pPr algn="l">
              <a:lnSpc>
                <a:spcPct val="111000"/>
              </a:lnSpc>
            </a:pPr>
            <a:r>
              <a:rPr lang="da-DK" sz="900"/>
              <a:t>Ikke direkte</a:t>
            </a:r>
          </a:p>
        </p:txBody>
      </p:sp>
      <p:pic>
        <p:nvPicPr>
          <p:cNvPr id="2056" name="Picture 8">
            <a:extLst>
              <a:ext uri="{FF2B5EF4-FFF2-40B4-BE49-F238E27FC236}">
                <a16:creationId xmlns:a16="http://schemas.microsoft.com/office/drawing/2014/main" id="{B534995F-0504-2A69-169A-50EB903430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930" r="25563"/>
          <a:stretch/>
        </p:blipFill>
        <p:spPr bwMode="auto">
          <a:xfrm>
            <a:off x="7375089" y="2835295"/>
            <a:ext cx="862541" cy="19379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t billede, der indeholder pil&#10;&#10;Automatisk genereret beskrivelse">
            <a:extLst>
              <a:ext uri="{FF2B5EF4-FFF2-40B4-BE49-F238E27FC236}">
                <a16:creationId xmlns:a16="http://schemas.microsoft.com/office/drawing/2014/main" id="{A81D1389-BE79-8F0E-45AE-96D636690E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077" b="28812"/>
          <a:stretch/>
        </p:blipFill>
        <p:spPr bwMode="auto">
          <a:xfrm>
            <a:off x="9244229" y="3164810"/>
            <a:ext cx="2158130" cy="7793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A49064A9-471B-8DED-DE8A-EE0C916110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87" t="16608" r="22129" b="16858"/>
          <a:stretch/>
        </p:blipFill>
        <p:spPr bwMode="auto">
          <a:xfrm>
            <a:off x="10103943" y="2570369"/>
            <a:ext cx="827263" cy="103296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8">
            <a:extLst>
              <a:ext uri="{FF2B5EF4-FFF2-40B4-BE49-F238E27FC236}">
                <a16:creationId xmlns:a16="http://schemas.microsoft.com/office/drawing/2014/main" id="{F962F165-E700-4297-A4A9-28EA1BE9DF83}"/>
              </a:ext>
            </a:extLst>
          </p:cNvPr>
          <p:cNvSpPr txBox="1"/>
          <p:nvPr/>
        </p:nvSpPr>
        <p:spPr>
          <a:xfrm>
            <a:off x="10240824" y="2738464"/>
            <a:ext cx="402651" cy="154851"/>
          </a:xfrm>
          <a:prstGeom prst="rect">
            <a:avLst/>
          </a:prstGeom>
          <a:solidFill>
            <a:schemeClr val="bg1"/>
          </a:solidFill>
        </p:spPr>
        <p:txBody>
          <a:bodyPr wrap="square" lIns="0" tIns="0" rIns="0" bIns="0" rtlCol="0">
            <a:spAutoFit/>
          </a:bodyPr>
          <a:lstStyle/>
          <a:p>
            <a:pPr algn="l">
              <a:lnSpc>
                <a:spcPct val="111000"/>
              </a:lnSpc>
            </a:pPr>
            <a:r>
              <a:rPr lang="da-DK" sz="1000" b="1"/>
              <a:t>MWB</a:t>
            </a:r>
          </a:p>
        </p:txBody>
      </p:sp>
      <p:cxnSp>
        <p:nvCxnSpPr>
          <p:cNvPr id="29" name="Straight Connector 2078">
            <a:extLst>
              <a:ext uri="{FF2B5EF4-FFF2-40B4-BE49-F238E27FC236}">
                <a16:creationId xmlns:a16="http://schemas.microsoft.com/office/drawing/2014/main" id="{B0A805D8-6D05-B472-BE34-17AEAC17067A}"/>
              </a:ext>
            </a:extLst>
          </p:cNvPr>
          <p:cNvCxnSpPr>
            <a:cxnSpLocks/>
          </p:cNvCxnSpPr>
          <p:nvPr/>
        </p:nvCxnSpPr>
        <p:spPr>
          <a:xfrm>
            <a:off x="10103943" y="3898565"/>
            <a:ext cx="24053" cy="101565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109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B8FF-A5BA-643F-D136-2F44BECB2C85}"/>
              </a:ext>
            </a:extLst>
          </p:cNvPr>
          <p:cNvSpPr>
            <a:spLocks noGrp="1"/>
          </p:cNvSpPr>
          <p:nvPr>
            <p:ph type="title"/>
          </p:nvPr>
        </p:nvSpPr>
        <p:spPr>
          <a:xfrm>
            <a:off x="518401" y="591137"/>
            <a:ext cx="11157662" cy="522000"/>
          </a:xfrm>
        </p:spPr>
        <p:txBody>
          <a:bodyPr>
            <a:normAutofit/>
          </a:bodyPr>
          <a:lstStyle/>
          <a:p>
            <a:r>
              <a:rPr lang="da-DK" sz="3200"/>
              <a:t>Kombinationer af F-beskeder ved flytransport</a:t>
            </a:r>
          </a:p>
        </p:txBody>
      </p:sp>
      <p:sp>
        <p:nvSpPr>
          <p:cNvPr id="4" name="Slide Number Placeholder 3">
            <a:extLst>
              <a:ext uri="{FF2B5EF4-FFF2-40B4-BE49-F238E27FC236}">
                <a16:creationId xmlns:a16="http://schemas.microsoft.com/office/drawing/2014/main" id="{56550181-6AD3-08BC-2575-CE72B0277697}"/>
              </a:ext>
            </a:extLst>
          </p:cNvPr>
          <p:cNvSpPr>
            <a:spLocks noGrp="1"/>
          </p:cNvSpPr>
          <p:nvPr>
            <p:ph type="sldNum" sz="quarter" idx="13"/>
          </p:nvPr>
        </p:nvSpPr>
        <p:spPr>
          <a:xfrm>
            <a:off x="10091738" y="6429295"/>
            <a:ext cx="1584325" cy="139462"/>
          </a:xfrm>
        </p:spPr>
        <p:txBody>
          <a:bodyPr/>
          <a:lstStyle/>
          <a:p>
            <a:fld id="{24C8C45C-947F-4981-8B3F-4F32E973C901}" type="slidenum">
              <a:rPr lang="da-DK" smtClean="0"/>
              <a:pPr/>
              <a:t>7</a:t>
            </a:fld>
            <a:endParaRPr lang="da-DK"/>
          </a:p>
        </p:txBody>
      </p:sp>
      <p:graphicFrame>
        <p:nvGraphicFramePr>
          <p:cNvPr id="6" name="Tabel 2">
            <a:extLst>
              <a:ext uri="{FF2B5EF4-FFF2-40B4-BE49-F238E27FC236}">
                <a16:creationId xmlns:a16="http://schemas.microsoft.com/office/drawing/2014/main" id="{15395F6C-C9D5-24F8-2697-3D32A3AC2967}"/>
              </a:ext>
            </a:extLst>
          </p:cNvPr>
          <p:cNvGraphicFramePr>
            <a:graphicFrameLocks/>
          </p:cNvGraphicFramePr>
          <p:nvPr>
            <p:extLst>
              <p:ext uri="{D42A27DB-BD31-4B8C-83A1-F6EECF244321}">
                <p14:modId xmlns:p14="http://schemas.microsoft.com/office/powerpoint/2010/main" val="1228625046"/>
              </p:ext>
            </p:extLst>
          </p:nvPr>
        </p:nvGraphicFramePr>
        <p:xfrm>
          <a:off x="449236" y="1720098"/>
          <a:ext cx="11068152" cy="4554699"/>
        </p:xfrm>
        <a:graphic>
          <a:graphicData uri="http://schemas.openxmlformats.org/drawingml/2006/table">
            <a:tbl>
              <a:tblPr firstRow="1" bandRow="1">
                <a:tableStyleId>{073A0DAA-6AF3-43AB-8588-CEC1D06C72B9}</a:tableStyleId>
              </a:tblPr>
              <a:tblGrid>
                <a:gridCol w="1071880">
                  <a:extLst>
                    <a:ext uri="{9D8B030D-6E8A-4147-A177-3AD203B41FA5}">
                      <a16:colId xmlns:a16="http://schemas.microsoft.com/office/drawing/2014/main" val="3682373259"/>
                    </a:ext>
                  </a:extLst>
                </a:gridCol>
                <a:gridCol w="1160795">
                  <a:extLst>
                    <a:ext uri="{9D8B030D-6E8A-4147-A177-3AD203B41FA5}">
                      <a16:colId xmlns:a16="http://schemas.microsoft.com/office/drawing/2014/main" val="1523497082"/>
                    </a:ext>
                  </a:extLst>
                </a:gridCol>
                <a:gridCol w="1489322">
                  <a:extLst>
                    <a:ext uri="{9D8B030D-6E8A-4147-A177-3AD203B41FA5}">
                      <a16:colId xmlns:a16="http://schemas.microsoft.com/office/drawing/2014/main" val="3682058940"/>
                    </a:ext>
                  </a:extLst>
                </a:gridCol>
                <a:gridCol w="848695">
                  <a:extLst>
                    <a:ext uri="{9D8B030D-6E8A-4147-A177-3AD203B41FA5}">
                      <a16:colId xmlns:a16="http://schemas.microsoft.com/office/drawing/2014/main" val="1535257523"/>
                    </a:ext>
                  </a:extLst>
                </a:gridCol>
                <a:gridCol w="897974">
                  <a:extLst>
                    <a:ext uri="{9D8B030D-6E8A-4147-A177-3AD203B41FA5}">
                      <a16:colId xmlns:a16="http://schemas.microsoft.com/office/drawing/2014/main" val="3175481452"/>
                    </a:ext>
                  </a:extLst>
                </a:gridCol>
                <a:gridCol w="5599486">
                  <a:extLst>
                    <a:ext uri="{9D8B030D-6E8A-4147-A177-3AD203B41FA5}">
                      <a16:colId xmlns:a16="http://schemas.microsoft.com/office/drawing/2014/main" val="1037188159"/>
                    </a:ext>
                  </a:extLst>
                </a:gridCol>
              </a:tblGrid>
              <a:tr h="271520">
                <a:tc>
                  <a:txBody>
                    <a:bodyPr/>
                    <a:lstStyle/>
                    <a:p>
                      <a:pPr algn="ctr"/>
                      <a:r>
                        <a:rPr lang="da-DK" sz="1200"/>
                        <a:t>Scenarier</a:t>
                      </a:r>
                    </a:p>
                  </a:txBody>
                  <a:tcPr anchor="ctr">
                    <a:solidFill>
                      <a:schemeClr val="tx1"/>
                    </a:solidFill>
                  </a:tcPr>
                </a:tc>
                <a:tc gridSpan="2">
                  <a:txBody>
                    <a:bodyPr/>
                    <a:lstStyle/>
                    <a:p>
                      <a:pPr algn="ctr"/>
                      <a:r>
                        <a:rPr lang="da-DK" sz="1200" b="1" err="1">
                          <a:solidFill>
                            <a:srgbClr val="FFFFFF"/>
                          </a:solidFill>
                        </a:rPr>
                        <a:t>Pre</a:t>
                      </a:r>
                      <a:r>
                        <a:rPr lang="da-DK" sz="1200" b="1">
                          <a:solidFill>
                            <a:srgbClr val="FFFFFF"/>
                          </a:solidFill>
                        </a:rPr>
                        <a:t>-load</a:t>
                      </a:r>
                    </a:p>
                  </a:txBody>
                  <a:tcPr anchor="ctr">
                    <a:solidFill>
                      <a:schemeClr val="tx1"/>
                    </a:solidFill>
                  </a:tcPr>
                </a:tc>
                <a:tc hMerge="1">
                  <a:txBody>
                    <a:bodyPr/>
                    <a:lstStyle/>
                    <a:p>
                      <a:endParaRPr lang="da-DK"/>
                    </a:p>
                  </a:txBody>
                  <a:tcPr/>
                </a:tc>
                <a:tc gridSpan="2">
                  <a:txBody>
                    <a:bodyPr/>
                    <a:lstStyle/>
                    <a:p>
                      <a:pPr algn="ctr"/>
                      <a:r>
                        <a:rPr lang="da-DK" sz="1200" b="1">
                          <a:solidFill>
                            <a:srgbClr val="FFFFFF"/>
                          </a:solidFill>
                        </a:rPr>
                        <a:t>Pre-arrival</a:t>
                      </a:r>
                    </a:p>
                  </a:txBody>
                  <a:tcPr anchor="ctr">
                    <a:solidFill>
                      <a:schemeClr val="tx1"/>
                    </a:solidFill>
                  </a:tcPr>
                </a:tc>
                <a:tc hMerge="1">
                  <a:txBody>
                    <a:bodyPr/>
                    <a:lstStyle/>
                    <a:p>
                      <a:endParaRPr lang="da-DK"/>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a:solidFill>
                            <a:srgbClr val="FFFFFF"/>
                          </a:solidFill>
                        </a:rPr>
                        <a:t>Forklaring</a:t>
                      </a:r>
                    </a:p>
                  </a:txBody>
                  <a:tcPr anchor="ctr">
                    <a:solidFill>
                      <a:schemeClr val="tx1"/>
                    </a:solidFill>
                  </a:tcPr>
                </a:tc>
                <a:extLst>
                  <a:ext uri="{0D108BD9-81ED-4DB2-BD59-A6C34878D82A}">
                    <a16:rowId xmlns:a16="http://schemas.microsoft.com/office/drawing/2014/main" val="931847014"/>
                  </a:ext>
                </a:extLst>
              </a:tr>
              <a:tr h="270807">
                <a:tc>
                  <a:txBody>
                    <a:bodyPr/>
                    <a:lstStyle/>
                    <a:p>
                      <a:pPr algn="ctr"/>
                      <a:endParaRPr lang="da-DK" sz="1100"/>
                    </a:p>
                  </a:txBody>
                  <a:tcPr anchor="ctr">
                    <a:solidFill>
                      <a:srgbClr val="72728A"/>
                    </a:solidFill>
                  </a:tcPr>
                </a:tc>
                <a:tc>
                  <a:txBody>
                    <a:bodyPr/>
                    <a:lstStyle/>
                    <a:p>
                      <a:pPr algn="ctr"/>
                      <a:r>
                        <a:rPr lang="da-DK" sz="1100" b="1">
                          <a:solidFill>
                            <a:srgbClr val="FFFFFF"/>
                          </a:solidFill>
                        </a:rPr>
                        <a:t>House</a:t>
                      </a:r>
                    </a:p>
                  </a:txBody>
                  <a:tcPr anchor="ctr">
                    <a:solidFill>
                      <a:srgbClr val="72728A"/>
                    </a:solidFill>
                  </a:tcPr>
                </a:tc>
                <a:tc>
                  <a:txBody>
                    <a:bodyPr/>
                    <a:lstStyle/>
                    <a:p>
                      <a:pPr algn="ctr"/>
                      <a:r>
                        <a:rPr lang="da-DK" sz="1100" b="1">
                          <a:solidFill>
                            <a:srgbClr val="FFFFFF"/>
                          </a:solidFill>
                        </a:rPr>
                        <a:t>Master air </a:t>
                      </a:r>
                      <a:r>
                        <a:rPr lang="da-DK" sz="1100" b="1" err="1">
                          <a:solidFill>
                            <a:srgbClr val="FFFFFF"/>
                          </a:solidFill>
                        </a:rPr>
                        <a:t>waybill</a:t>
                      </a:r>
                      <a:endParaRPr lang="da-DK" sz="1100" b="1">
                        <a:solidFill>
                          <a:srgbClr val="FFFFFF"/>
                        </a:solidFill>
                      </a:endParaRPr>
                    </a:p>
                  </a:txBody>
                  <a:tcPr anchor="ctr">
                    <a:solidFill>
                      <a:srgbClr val="72728A"/>
                    </a:solidFill>
                  </a:tcPr>
                </a:tc>
                <a:tc>
                  <a:txBody>
                    <a:bodyPr/>
                    <a:lstStyle/>
                    <a:p>
                      <a:pPr algn="ctr"/>
                      <a:r>
                        <a:rPr lang="da-DK" sz="1100" b="1">
                          <a:solidFill>
                            <a:srgbClr val="FFFFFF"/>
                          </a:solidFill>
                        </a:rPr>
                        <a:t>Master</a:t>
                      </a:r>
                    </a:p>
                  </a:txBody>
                  <a:tcPr anchor="ctr">
                    <a:solidFill>
                      <a:srgbClr val="72728A"/>
                    </a:solidFill>
                  </a:tcPr>
                </a:tc>
                <a:tc>
                  <a:txBody>
                    <a:bodyPr/>
                    <a:lstStyle/>
                    <a:p>
                      <a:pPr algn="ctr"/>
                      <a:r>
                        <a:rPr lang="da-DK" sz="1100" b="1">
                          <a:solidFill>
                            <a:srgbClr val="FFFFFF"/>
                          </a:solidFill>
                        </a:rPr>
                        <a:t>House</a:t>
                      </a:r>
                    </a:p>
                  </a:txBody>
                  <a:tcPr anchor="ct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b="1">
                        <a:solidFill>
                          <a:srgbClr val="FFFFFF"/>
                        </a:solidFill>
                      </a:endParaRPr>
                    </a:p>
                  </a:txBody>
                  <a:tcPr anchor="ctr">
                    <a:solidFill>
                      <a:srgbClr val="72728A"/>
                    </a:solidFill>
                  </a:tcPr>
                </a:tc>
                <a:extLst>
                  <a:ext uri="{0D108BD9-81ED-4DB2-BD59-A6C34878D82A}">
                    <a16:rowId xmlns:a16="http://schemas.microsoft.com/office/drawing/2014/main" val="3473156137"/>
                  </a:ext>
                </a:extLst>
              </a:tr>
              <a:tr h="291427">
                <a:tc rowSpan="2">
                  <a:txBody>
                    <a:bodyPr/>
                    <a:lstStyle/>
                    <a:p>
                      <a:r>
                        <a:rPr lang="da-DK" sz="900"/>
                        <a:t>Scenarie 1</a:t>
                      </a:r>
                    </a:p>
                    <a:p>
                      <a:r>
                        <a:rPr lang="da-DK" sz="900"/>
                        <a:t>A/B</a:t>
                      </a:r>
                    </a:p>
                  </a:txBody>
                  <a:tcPr/>
                </a:tc>
                <a:tc gridSpan="2">
                  <a:txBody>
                    <a:bodyPr/>
                    <a:lstStyle/>
                    <a:p>
                      <a:r>
                        <a:rPr lang="da-DK" sz="900"/>
                        <a:t>F24</a:t>
                      </a:r>
                    </a:p>
                  </a:txBody>
                  <a:tcPr/>
                </a:tc>
                <a:tc hMerge="1">
                  <a:txBody>
                    <a:bodyPr/>
                    <a:lstStyle/>
                    <a:p>
                      <a:endParaRPr lang="da-DK"/>
                    </a:p>
                  </a:txBody>
                  <a:tcPr/>
                </a:tc>
                <a:tc rowSpan="2">
                  <a:txBody>
                    <a:bodyPr/>
                    <a:lstStyle/>
                    <a:p>
                      <a:r>
                        <a:rPr lang="da-DK" sz="900"/>
                        <a:t>F21</a:t>
                      </a:r>
                    </a:p>
                  </a:txBody>
                  <a:tcPr/>
                </a:tc>
                <a:tc rowSpan="2">
                  <a:txBody>
                    <a:bodyPr/>
                    <a:lstStyle/>
                    <a:p>
                      <a:r>
                        <a:rPr lang="da-DK" sz="900"/>
                        <a:t>F22</a:t>
                      </a:r>
                    </a:p>
                  </a:txBody>
                  <a:tcPr/>
                </a:tc>
                <a:tc rowSpan="2">
                  <a:txBody>
                    <a:bodyPr/>
                    <a:lstStyle/>
                    <a:p>
                      <a:r>
                        <a:rPr lang="da-DK" sz="900">
                          <a:solidFill>
                            <a:schemeClr val="tx1"/>
                          </a:solidFill>
                        </a:rPr>
                        <a:t>F24 eller F23 og F25 indsendes før lastning af flyet. Dette indeholder </a:t>
                      </a:r>
                      <a:r>
                        <a:rPr lang="da-DK" sz="900" err="1">
                          <a:solidFill>
                            <a:schemeClr val="tx1"/>
                          </a:solidFill>
                        </a:rPr>
                        <a:t>Pre</a:t>
                      </a:r>
                      <a:r>
                        <a:rPr lang="da-DK" sz="900">
                          <a:solidFill>
                            <a:schemeClr val="tx1"/>
                          </a:solidFill>
                        </a:rPr>
                        <a:t>-Load Advanced Cargo Information (PLACI), som er minimumsdatasættet, der skal indsendes før lastning. F23 bruges, hvis PLACI indsendes, før man har MAWB. Når man har MAWB, indsendes F25. Har man MAWB, når man indsender PLACI, bruges en F24. F21 og F22 indsendes før ankomst (</a:t>
                      </a:r>
                      <a:r>
                        <a:rPr lang="da-DK" sz="900" err="1">
                          <a:solidFill>
                            <a:schemeClr val="tx1"/>
                          </a:solidFill>
                        </a:rPr>
                        <a:t>pre</a:t>
                      </a:r>
                      <a:r>
                        <a:rPr lang="da-DK" sz="900">
                          <a:solidFill>
                            <a:schemeClr val="tx1"/>
                          </a:solidFill>
                        </a:rPr>
                        <a:t>-arrival) og indeholder de resterende oplysninger.</a:t>
                      </a:r>
                    </a:p>
                  </a:txBody>
                  <a:tcPr/>
                </a:tc>
                <a:extLst>
                  <a:ext uri="{0D108BD9-81ED-4DB2-BD59-A6C34878D82A}">
                    <a16:rowId xmlns:a16="http://schemas.microsoft.com/office/drawing/2014/main" val="1001980532"/>
                  </a:ext>
                </a:extLst>
              </a:tr>
              <a:tr h="524570">
                <a:tc vMerge="1">
                  <a:txBody>
                    <a:bodyPr/>
                    <a:lstStyle/>
                    <a:p>
                      <a:endParaRPr lang="da-DK"/>
                    </a:p>
                  </a:txBody>
                  <a:tcPr/>
                </a:tc>
                <a:tc>
                  <a:txBody>
                    <a:bodyPr/>
                    <a:lstStyle/>
                    <a:p>
                      <a:r>
                        <a:rPr lang="da-DK" sz="900"/>
                        <a:t>F23</a:t>
                      </a:r>
                    </a:p>
                  </a:txBody>
                  <a:tcPr/>
                </a:tc>
                <a:tc>
                  <a:txBody>
                    <a:bodyPr/>
                    <a:lstStyle/>
                    <a:p>
                      <a:r>
                        <a:rPr lang="da-DK" sz="900"/>
                        <a:t>F25</a:t>
                      </a:r>
                    </a:p>
                  </a:txBody>
                  <a:tcPr/>
                </a:tc>
                <a:tc vMerge="1">
                  <a:txBody>
                    <a:bodyPr/>
                    <a:lstStyle/>
                    <a:p>
                      <a:endParaRPr lang="da-DK" sz="900"/>
                    </a:p>
                  </a:txBody>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811142656"/>
                  </a:ext>
                </a:extLst>
              </a:tr>
              <a:tr h="450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Scenarie 2</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F26</a:t>
                      </a:r>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a:solidFill>
                            <a:schemeClr val="accent3">
                              <a:lumMod val="75000"/>
                            </a:schemeClr>
                          </a:solidFill>
                        </a:rPr>
                        <a:t>Fra Pre-load house</a:t>
                      </a:r>
                      <a:endParaRPr lang="da-DK"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F26 indsendes før lastning af flyet. F26 indeholder alle krævede house- og PLACI-oplysninger. F21 indsendes </a:t>
                      </a:r>
                      <a:r>
                        <a:rPr lang="da-DK" sz="900" err="1"/>
                        <a:t>pre</a:t>
                      </a:r>
                      <a:r>
                        <a:rPr lang="da-DK" sz="900"/>
                        <a:t>-arrival og indeholder alle krævede master-oplysninger.</a:t>
                      </a:r>
                    </a:p>
                  </a:txBody>
                  <a:tcPr/>
                </a:tc>
                <a:extLst>
                  <a:ext uri="{0D108BD9-81ED-4DB2-BD59-A6C34878D82A}">
                    <a16:rowId xmlns:a16="http://schemas.microsoft.com/office/drawing/2014/main" val="2938503401"/>
                  </a:ext>
                </a:extLst>
              </a:tr>
              <a:tr h="385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Scenarie 3</a:t>
                      </a: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F20</a:t>
                      </a:r>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F20 bruges, når alle krævede oplysninger er tilgængelige før lastning, og oplysningerne indsendes af én part (typisk flyselskabet).</a:t>
                      </a:r>
                    </a:p>
                  </a:txBody>
                  <a:tcPr/>
                </a:tc>
                <a:extLst>
                  <a:ext uri="{0D108BD9-81ED-4DB2-BD59-A6C34878D82A}">
                    <a16:rowId xmlns:a16="http://schemas.microsoft.com/office/drawing/2014/main" val="1015730959"/>
                  </a:ext>
                </a:extLst>
              </a:tr>
              <a:tr h="291427">
                <a:tc rowSpan="2">
                  <a:txBody>
                    <a:bodyPr/>
                    <a:lstStyle/>
                    <a:p>
                      <a:r>
                        <a:rPr lang="da-DK" sz="900"/>
                        <a:t>Scenarie 4</a:t>
                      </a:r>
                    </a:p>
                    <a:p>
                      <a:r>
                        <a:rPr lang="da-DK" sz="900"/>
                        <a:t>A/B</a:t>
                      </a:r>
                    </a:p>
                  </a:txBody>
                  <a:tcPr/>
                </a:tc>
                <a:tc gridSpan="2">
                  <a:txBody>
                    <a:bodyPr/>
                    <a:lstStyle/>
                    <a:p>
                      <a:r>
                        <a:rPr lang="da-DK" sz="900"/>
                        <a:t>F24</a:t>
                      </a:r>
                    </a:p>
                  </a:txBody>
                  <a:tcPr/>
                </a:tc>
                <a:tc hMerge="1">
                  <a:txBody>
                    <a:bodyPr/>
                    <a:lstStyle/>
                    <a:p>
                      <a:endParaRPr lang="da-DK"/>
                    </a:p>
                  </a:txBody>
                  <a:tcPr/>
                </a:tc>
                <a:tc rowSpan="2" gridSpan="2">
                  <a:txBody>
                    <a:bodyPr/>
                    <a:lstStyle/>
                    <a:p>
                      <a:r>
                        <a:rPr lang="da-DK" sz="900"/>
                        <a:t>F27</a:t>
                      </a:r>
                    </a:p>
                  </a:txBody>
                  <a:tcPr/>
                </a:tc>
                <a:tc rowSpan="2" hMerge="1">
                  <a:txBody>
                    <a:bodyPr/>
                    <a:lstStyle/>
                    <a:p>
                      <a:endParaRPr lang="da-DK"/>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F24 indsendes før lastning af flyet</a:t>
                      </a:r>
                      <a:r>
                        <a:rPr lang="da-DK" sz="900">
                          <a:solidFill>
                            <a:srgbClr val="0070C0"/>
                          </a:solidFill>
                        </a:rPr>
                        <a:t>. </a:t>
                      </a:r>
                      <a:r>
                        <a:rPr lang="da-DK" sz="900">
                          <a:solidFill>
                            <a:schemeClr val="tx1"/>
                          </a:solidFill>
                        </a:rPr>
                        <a:t>Den indeholder </a:t>
                      </a:r>
                      <a:r>
                        <a:rPr lang="da-DK" sz="900" err="1">
                          <a:solidFill>
                            <a:schemeClr val="tx1"/>
                          </a:solidFill>
                        </a:rPr>
                        <a:t>Pre</a:t>
                      </a:r>
                      <a:r>
                        <a:rPr lang="da-DK" sz="900">
                          <a:solidFill>
                            <a:schemeClr val="tx1"/>
                          </a:solidFill>
                        </a:rPr>
                        <a:t>-Load Advanced Cargo Information (PLACI), som er minimumsdatasættet, der skal indsendes før lastning. F23 bruges, hvis PLACI indsendes, før man har MAWB og skal suppleres med F25, når MAWB er kendt. F27 indsendes </a:t>
                      </a:r>
                      <a:r>
                        <a:rPr lang="da-DK" sz="900" err="1">
                          <a:solidFill>
                            <a:schemeClr val="tx1"/>
                          </a:solidFill>
                        </a:rPr>
                        <a:t>pre</a:t>
                      </a:r>
                      <a:r>
                        <a:rPr lang="da-DK" sz="900">
                          <a:solidFill>
                            <a:schemeClr val="tx1"/>
                          </a:solidFill>
                        </a:rPr>
                        <a:t>-arrival og indeholder alle resterende oplysninger. </a:t>
                      </a:r>
                    </a:p>
                  </a:txBody>
                  <a:tcPr/>
                </a:tc>
                <a:extLst>
                  <a:ext uri="{0D108BD9-81ED-4DB2-BD59-A6C34878D82A}">
                    <a16:rowId xmlns:a16="http://schemas.microsoft.com/office/drawing/2014/main" val="993956209"/>
                  </a:ext>
                </a:extLst>
              </a:tr>
              <a:tr h="415936">
                <a:tc vMerge="1">
                  <a:txBody>
                    <a:bodyPr/>
                    <a:lstStyle/>
                    <a:p>
                      <a:endParaRPr lang="da-DK"/>
                    </a:p>
                  </a:txBody>
                  <a:tcPr/>
                </a:tc>
                <a:tc>
                  <a:txBody>
                    <a:bodyPr/>
                    <a:lstStyle/>
                    <a:p>
                      <a:r>
                        <a:rPr lang="da-DK" sz="900"/>
                        <a:t>F23</a:t>
                      </a:r>
                    </a:p>
                  </a:txBody>
                  <a:tcPr/>
                </a:tc>
                <a:tc>
                  <a:txBody>
                    <a:bodyPr/>
                    <a:lstStyle/>
                    <a:p>
                      <a:r>
                        <a:rPr lang="da-DK" sz="900"/>
                        <a:t>F25</a:t>
                      </a:r>
                    </a:p>
                  </a:txBody>
                  <a:tcPr/>
                </a:tc>
                <a:tc gridSpan="2" vMerge="1">
                  <a:txBody>
                    <a:bodyPr/>
                    <a:lstStyle/>
                    <a:p>
                      <a:endParaRPr lang="da-DK" sz="900"/>
                    </a:p>
                  </a:txBody>
                  <a:tcPr/>
                </a:tc>
                <a:tc hMerge="1" vMerge="1">
                  <a:txBody>
                    <a:bodyPr/>
                    <a:lstStyle/>
                    <a:p>
                      <a:endParaRPr lang="da-DK"/>
                    </a:p>
                  </a:txBody>
                  <a:tcPr/>
                </a:tc>
                <a:tc vMerge="1">
                  <a:txBody>
                    <a:bodyPr/>
                    <a:lstStyle/>
                    <a:p>
                      <a:endParaRPr lang="da-DK"/>
                    </a:p>
                  </a:txBody>
                  <a:tcPr/>
                </a:tc>
                <a:extLst>
                  <a:ext uri="{0D108BD9-81ED-4DB2-BD59-A6C34878D82A}">
                    <a16:rowId xmlns:a16="http://schemas.microsoft.com/office/drawing/2014/main" val="1316636353"/>
                  </a:ext>
                </a:extLst>
              </a:tr>
              <a:tr h="375465">
                <a:tc>
                  <a:txBody>
                    <a:bodyPr/>
                    <a:lstStyle/>
                    <a:p>
                      <a:r>
                        <a:rPr lang="da-DK" sz="900"/>
                        <a:t>Scenarie 5</a:t>
                      </a:r>
                    </a:p>
                  </a:txBody>
                  <a:tcPr/>
                </a:tc>
                <a:tc gridSpan="3">
                  <a:txBody>
                    <a:bodyPr/>
                    <a:lstStyle/>
                    <a:p>
                      <a:r>
                        <a:rPr lang="da-DK" sz="900"/>
                        <a:t>F28</a:t>
                      </a:r>
                    </a:p>
                  </a:txBody>
                  <a:tcPr/>
                </a:tc>
                <a:tc hMerge="1">
                  <a:txBody>
                    <a:bodyPr/>
                    <a:lstStyle/>
                    <a:p>
                      <a:endParaRPr lang="da-DK"/>
                    </a:p>
                  </a:txBody>
                  <a:tcPr/>
                </a:tc>
                <a:tc hMerge="1">
                  <a:txBody>
                    <a:bodyPr/>
                    <a:lstStyle/>
                    <a:p>
                      <a:endParaRPr lang="da-DK"/>
                    </a:p>
                  </a:txBody>
                  <a:tcPr/>
                </a:tc>
                <a:tc>
                  <a:txBody>
                    <a:bodyPr/>
                    <a:lstStyle/>
                    <a:p>
                      <a:r>
                        <a:rPr lang="da-DK" sz="900" kern="1200">
                          <a:solidFill>
                            <a:schemeClr val="accent3">
                              <a:lumMod val="75000"/>
                            </a:schemeClr>
                          </a:solidFill>
                        </a:rPr>
                        <a:t>Som Master</a:t>
                      </a:r>
                      <a:endParaRPr lang="da-DK" sz="900"/>
                    </a:p>
                  </a:txBody>
                  <a:tcPr/>
                </a:tc>
                <a:tc>
                  <a:txBody>
                    <a:bodyPr/>
                    <a:lstStyle/>
                    <a:p>
                      <a:r>
                        <a:rPr lang="da-DK" sz="900"/>
                        <a:t>F28 bruges, når alle krævede oplysninger er tilgængelige før lastning, og der er tale om en direkte forsendelse, altså uden involvering af speditør. Oplysningerne indsendes typisk af flyselskabet.</a:t>
                      </a:r>
                    </a:p>
                  </a:txBody>
                  <a:tcPr/>
                </a:tc>
                <a:extLst>
                  <a:ext uri="{0D108BD9-81ED-4DB2-BD59-A6C34878D82A}">
                    <a16:rowId xmlns:a16="http://schemas.microsoft.com/office/drawing/2014/main" val="678953167"/>
                  </a:ext>
                </a:extLst>
              </a:tr>
              <a:tr h="291427">
                <a:tc rowSpan="2">
                  <a:txBody>
                    <a:bodyPr/>
                    <a:lstStyle/>
                    <a:p>
                      <a:r>
                        <a:rPr lang="da-DK" sz="900"/>
                        <a:t>Scenarie 6</a:t>
                      </a:r>
                    </a:p>
                    <a:p>
                      <a:r>
                        <a:rPr lang="da-DK" sz="900"/>
                        <a:t>A/B</a:t>
                      </a:r>
                    </a:p>
                  </a:txBody>
                  <a:tcPr/>
                </a:tc>
                <a:tc gridSpan="2">
                  <a:txBody>
                    <a:bodyPr/>
                    <a:lstStyle/>
                    <a:p>
                      <a:r>
                        <a:rPr lang="da-DK" sz="900"/>
                        <a:t>F24</a:t>
                      </a:r>
                    </a:p>
                  </a:txBody>
                  <a:tcPr/>
                </a:tc>
                <a:tc hMerge="1">
                  <a:txBody>
                    <a:bodyPr/>
                    <a:lstStyle/>
                    <a:p>
                      <a:endParaRPr lang="da-DK"/>
                    </a:p>
                  </a:txBody>
                  <a:tcPr/>
                </a:tc>
                <a:tc rowSpan="2">
                  <a:txBody>
                    <a:bodyPr/>
                    <a:lstStyle/>
                    <a:p>
                      <a:r>
                        <a:rPr lang="da-DK" sz="900"/>
                        <a:t>F29</a:t>
                      </a:r>
                    </a:p>
                  </a:txBody>
                  <a:tcPr/>
                </a:tc>
                <a:tc rowSpan="2">
                  <a:txBody>
                    <a:bodyPr/>
                    <a:lstStyle/>
                    <a:p>
                      <a:r>
                        <a:rPr lang="da-DK" sz="900">
                          <a:solidFill>
                            <a:schemeClr val="accent3">
                              <a:lumMod val="75000"/>
                            </a:schemeClr>
                          </a:solidFill>
                        </a:rPr>
                        <a:t>Som Master</a:t>
                      </a:r>
                      <a:endParaRPr lang="da-DK" sz="90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F24 indsendes før lastning af flyet</a:t>
                      </a:r>
                      <a:r>
                        <a:rPr lang="da-DK" sz="900">
                          <a:solidFill>
                            <a:srgbClr val="0070C0"/>
                          </a:solidFill>
                        </a:rPr>
                        <a:t>. </a:t>
                      </a:r>
                      <a:r>
                        <a:rPr lang="da-DK" sz="900">
                          <a:solidFill>
                            <a:schemeClr val="tx1"/>
                          </a:solidFill>
                        </a:rPr>
                        <a:t>Den indeholder </a:t>
                      </a:r>
                      <a:r>
                        <a:rPr lang="da-DK" sz="900" err="1">
                          <a:solidFill>
                            <a:schemeClr val="tx1"/>
                          </a:solidFill>
                        </a:rPr>
                        <a:t>Pre</a:t>
                      </a:r>
                      <a:r>
                        <a:rPr lang="da-DK" sz="900">
                          <a:solidFill>
                            <a:schemeClr val="tx1"/>
                          </a:solidFill>
                        </a:rPr>
                        <a:t>-Load Advanced Cargo Information (PLACI), som er minimumsdatasættet, der skal indsendes før lastning. F23 bruges, hvis PLACI indsendes, før man har MAWB og skal suppleres med F25, når MAWB er kendt. F29 indsendes </a:t>
                      </a:r>
                      <a:r>
                        <a:rPr lang="da-DK" sz="900" err="1">
                          <a:solidFill>
                            <a:schemeClr val="tx1"/>
                          </a:solidFill>
                        </a:rPr>
                        <a:t>pre</a:t>
                      </a:r>
                      <a:r>
                        <a:rPr lang="da-DK" sz="900">
                          <a:solidFill>
                            <a:schemeClr val="tx1"/>
                          </a:solidFill>
                        </a:rPr>
                        <a:t>-arrival, når der er tale om en direkte forsendelse, altså uden involvering af speditør. F29 indeholder alle resterede oplysninger.</a:t>
                      </a:r>
                    </a:p>
                  </a:txBody>
                  <a:tcPr/>
                </a:tc>
                <a:extLst>
                  <a:ext uri="{0D108BD9-81ED-4DB2-BD59-A6C34878D82A}">
                    <a16:rowId xmlns:a16="http://schemas.microsoft.com/office/drawing/2014/main" val="1253222302"/>
                  </a:ext>
                </a:extLst>
              </a:tr>
              <a:tr h="480791">
                <a:tc vMerge="1">
                  <a:txBody>
                    <a:bodyPr/>
                    <a:lstStyle/>
                    <a:p>
                      <a:endParaRPr lang="da-DK"/>
                    </a:p>
                  </a:txBody>
                  <a:tcPr/>
                </a:tc>
                <a:tc>
                  <a:txBody>
                    <a:bodyPr/>
                    <a:lstStyle/>
                    <a:p>
                      <a:r>
                        <a:rPr lang="da-DK" sz="900"/>
                        <a:t>F23</a:t>
                      </a:r>
                    </a:p>
                  </a:txBody>
                  <a:tcPr/>
                </a:tc>
                <a:tc>
                  <a:txBody>
                    <a:bodyPr/>
                    <a:lstStyle/>
                    <a:p>
                      <a:r>
                        <a:rPr lang="da-DK" sz="900"/>
                        <a:t>F25</a:t>
                      </a:r>
                    </a:p>
                  </a:txBody>
                  <a:tcPr/>
                </a:tc>
                <a:tc vMerge="1">
                  <a:txBody>
                    <a:bodyPr/>
                    <a:lstStyle/>
                    <a:p>
                      <a:endParaRPr lang="da-DK" sz="900"/>
                    </a:p>
                  </a:txBody>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964405107"/>
                  </a:ext>
                </a:extLst>
              </a:tr>
              <a:tr h="497786">
                <a:tc>
                  <a:txBody>
                    <a:bodyPr/>
                    <a:lstStyle/>
                    <a:p>
                      <a:r>
                        <a:rPr lang="da-DK" sz="900"/>
                        <a:t>Postforsendelser</a:t>
                      </a:r>
                    </a:p>
                  </a:txBody>
                  <a:tcPr/>
                </a:tc>
                <a:tc gridSpan="2">
                  <a:txBody>
                    <a:bodyPr/>
                    <a:lstStyle/>
                    <a:p>
                      <a:r>
                        <a:rPr lang="da-DK" sz="900"/>
                        <a:t>F43 + F44</a:t>
                      </a:r>
                    </a:p>
                  </a:txBody>
                  <a:tcPr/>
                </a:tc>
                <a:tc hMerge="1">
                  <a:txBody>
                    <a:bodyPr/>
                    <a:lstStyle/>
                    <a:p>
                      <a:endParaRPr lang="da-DK" sz="900"/>
                    </a:p>
                  </a:txBody>
                  <a:tcPr/>
                </a:tc>
                <a:tc>
                  <a:txBody>
                    <a:bodyPr/>
                    <a:lstStyle/>
                    <a:p>
                      <a:r>
                        <a:rPr lang="da-DK" sz="900"/>
                        <a:t>F42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a:solidFill>
                            <a:schemeClr val="accent3">
                              <a:lumMod val="75000"/>
                            </a:schemeClr>
                          </a:solidFill>
                        </a:rPr>
                        <a:t>Fra Pre-load house</a:t>
                      </a:r>
                      <a:endParaRPr lang="da-DK" sz="900"/>
                    </a:p>
                    <a:p>
                      <a:endParaRPr lang="da-DK"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F43 indsendes af postselskabet </a:t>
                      </a:r>
                      <a:r>
                        <a:rPr lang="da-DK" sz="900" err="1">
                          <a:solidFill>
                            <a:schemeClr val="tx1"/>
                          </a:solidFill>
                        </a:rPr>
                        <a:t>pre</a:t>
                      </a:r>
                      <a:r>
                        <a:rPr lang="da-DK" sz="900">
                          <a:solidFill>
                            <a:schemeClr val="tx1"/>
                          </a:solidFill>
                        </a:rPr>
                        <a:t>-load og bruges til </a:t>
                      </a:r>
                      <a:r>
                        <a:rPr lang="da-DK" sz="900" err="1">
                          <a:solidFill>
                            <a:schemeClr val="tx1"/>
                          </a:solidFill>
                        </a:rPr>
                        <a:t>pre</a:t>
                      </a:r>
                      <a:r>
                        <a:rPr lang="da-DK" sz="900">
                          <a:solidFill>
                            <a:schemeClr val="tx1"/>
                          </a:solidFill>
                        </a:rPr>
                        <a:t>-load risikoanalysen. F44 indsendes ligeledes af postselskabet, når postsækken er samlet. F44 fortæller hvilke F43, der er i hvilken postsæk. F42 indsendes af flyselskabet </a:t>
                      </a:r>
                      <a:r>
                        <a:rPr lang="da-DK" sz="900" err="1">
                          <a:solidFill>
                            <a:schemeClr val="tx1"/>
                          </a:solidFill>
                        </a:rPr>
                        <a:t>pre</a:t>
                      </a:r>
                      <a:r>
                        <a:rPr lang="da-DK" sz="900">
                          <a:solidFill>
                            <a:schemeClr val="tx1"/>
                          </a:solidFill>
                        </a:rPr>
                        <a:t>-arrival.</a:t>
                      </a:r>
                    </a:p>
                  </a:txBody>
                  <a:tcPr/>
                </a:tc>
                <a:extLst>
                  <a:ext uri="{0D108BD9-81ED-4DB2-BD59-A6C34878D82A}">
                    <a16:rowId xmlns:a16="http://schemas.microsoft.com/office/drawing/2014/main" val="3445113166"/>
                  </a:ext>
                </a:extLst>
              </a:tr>
            </a:tbl>
          </a:graphicData>
        </a:graphic>
      </p:graphicFrame>
      <p:sp>
        <p:nvSpPr>
          <p:cNvPr id="9" name="Tekstfelt 9">
            <a:extLst>
              <a:ext uri="{FF2B5EF4-FFF2-40B4-BE49-F238E27FC236}">
                <a16:creationId xmlns:a16="http://schemas.microsoft.com/office/drawing/2014/main" id="{4BED84B7-BBDF-932F-E4D1-30B53963DB24}"/>
              </a:ext>
            </a:extLst>
          </p:cNvPr>
          <p:cNvSpPr txBox="1"/>
          <p:nvPr/>
        </p:nvSpPr>
        <p:spPr>
          <a:xfrm>
            <a:off x="936519" y="6499026"/>
            <a:ext cx="7034764" cy="139462"/>
          </a:xfrm>
          <a:prstGeom prst="rect">
            <a:avLst/>
          </a:prstGeom>
          <a:noFill/>
        </p:spPr>
        <p:txBody>
          <a:bodyPr wrap="square" lIns="0" tIns="0" rIns="0" bIns="0" rtlCol="0">
            <a:spAutoFit/>
          </a:bodyPr>
          <a:lstStyle/>
          <a:p>
            <a:pPr>
              <a:lnSpc>
                <a:spcPct val="111000"/>
              </a:lnSpc>
            </a:pPr>
            <a:r>
              <a:rPr lang="da-DK" sz="900"/>
              <a:t>*</a:t>
            </a:r>
            <a:r>
              <a:rPr lang="da-DK" sz="900">
                <a:solidFill>
                  <a:schemeClr val="accent3">
                    <a:lumMod val="75000"/>
                  </a:schemeClr>
                </a:solidFill>
              </a:rPr>
              <a:t>Grå skrift </a:t>
            </a:r>
            <a:r>
              <a:rPr lang="da-DK" sz="900"/>
              <a:t>indikerer benyttelse af tidligere indgivne oplysninger</a:t>
            </a:r>
          </a:p>
        </p:txBody>
      </p:sp>
      <p:sp>
        <p:nvSpPr>
          <p:cNvPr id="13" name="Tekstfelt 12">
            <a:extLst>
              <a:ext uri="{FF2B5EF4-FFF2-40B4-BE49-F238E27FC236}">
                <a16:creationId xmlns:a16="http://schemas.microsoft.com/office/drawing/2014/main" id="{D06FD3AE-7C5F-1D2B-99E3-07DBAA264E85}"/>
              </a:ext>
            </a:extLst>
          </p:cNvPr>
          <p:cNvSpPr txBox="1"/>
          <p:nvPr/>
        </p:nvSpPr>
        <p:spPr>
          <a:xfrm>
            <a:off x="500589" y="1289777"/>
            <a:ext cx="9591149" cy="393826"/>
          </a:xfrm>
          <a:prstGeom prst="rect">
            <a:avLst/>
          </a:prstGeom>
          <a:noFill/>
        </p:spPr>
        <p:txBody>
          <a:bodyPr wrap="square" lIns="0" tIns="0" rIns="0" bIns="0" rtlCol="0">
            <a:spAutoFit/>
          </a:bodyPr>
          <a:lstStyle/>
          <a:p>
            <a:pPr>
              <a:lnSpc>
                <a:spcPct val="111000"/>
              </a:lnSpc>
            </a:pPr>
            <a:r>
              <a:rPr lang="da-DK" sz="1200"/>
              <a:t>Der bruges forskellige kombinationer af F-beskeder alt efter, om der er tale om multiple filing, direkte forsendelser eller komplette angivelser.</a:t>
            </a:r>
          </a:p>
          <a:p>
            <a:pPr algn="l">
              <a:lnSpc>
                <a:spcPct val="111000"/>
              </a:lnSpc>
            </a:pPr>
            <a:endParaRPr lang="da-DK" sz="1200"/>
          </a:p>
        </p:txBody>
      </p:sp>
      <p:pic>
        <p:nvPicPr>
          <p:cNvPr id="11" name="Billede 10">
            <a:extLst>
              <a:ext uri="{FF2B5EF4-FFF2-40B4-BE49-F238E27FC236}">
                <a16:creationId xmlns:a16="http://schemas.microsoft.com/office/drawing/2014/main" id="{18BD2BA8-6C89-92BE-F61F-932B5DE412C9}"/>
              </a:ext>
            </a:extLst>
          </p:cNvPr>
          <p:cNvPicPr>
            <a:picLocks noChangeAspect="1"/>
          </p:cNvPicPr>
          <p:nvPr/>
        </p:nvPicPr>
        <p:blipFill>
          <a:blip r:embed="rId3"/>
          <a:stretch>
            <a:fillRect/>
          </a:stretch>
        </p:blipFill>
        <p:spPr>
          <a:xfrm>
            <a:off x="11488861" y="0"/>
            <a:ext cx="703139" cy="541762"/>
          </a:xfrm>
          <a:prstGeom prst="rect">
            <a:avLst/>
          </a:prstGeom>
        </p:spPr>
      </p:pic>
    </p:spTree>
    <p:extLst>
      <p:ext uri="{BB962C8B-B14F-4D97-AF65-F5344CB8AC3E}">
        <p14:creationId xmlns:p14="http://schemas.microsoft.com/office/powerpoint/2010/main" val="102958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B8FF-A5BA-643F-D136-2F44BECB2C85}"/>
              </a:ext>
            </a:extLst>
          </p:cNvPr>
          <p:cNvSpPr>
            <a:spLocks noGrp="1"/>
          </p:cNvSpPr>
          <p:nvPr>
            <p:ph type="title"/>
          </p:nvPr>
        </p:nvSpPr>
        <p:spPr>
          <a:xfrm>
            <a:off x="518401" y="591137"/>
            <a:ext cx="11157662" cy="522000"/>
          </a:xfrm>
        </p:spPr>
        <p:txBody>
          <a:bodyPr>
            <a:normAutofit/>
          </a:bodyPr>
          <a:lstStyle/>
          <a:p>
            <a:r>
              <a:rPr lang="da-DK" sz="3200"/>
              <a:t>Kombinationer af F-beskeder ved søtransport</a:t>
            </a:r>
          </a:p>
        </p:txBody>
      </p:sp>
      <p:sp>
        <p:nvSpPr>
          <p:cNvPr id="4" name="Slide Number Placeholder 3">
            <a:extLst>
              <a:ext uri="{FF2B5EF4-FFF2-40B4-BE49-F238E27FC236}">
                <a16:creationId xmlns:a16="http://schemas.microsoft.com/office/drawing/2014/main" id="{56550181-6AD3-08BC-2575-CE72B0277697}"/>
              </a:ext>
            </a:extLst>
          </p:cNvPr>
          <p:cNvSpPr>
            <a:spLocks noGrp="1"/>
          </p:cNvSpPr>
          <p:nvPr>
            <p:ph type="sldNum" sz="quarter" idx="13"/>
          </p:nvPr>
        </p:nvSpPr>
        <p:spPr>
          <a:xfrm>
            <a:off x="10091738" y="6429295"/>
            <a:ext cx="1584325" cy="139462"/>
          </a:xfrm>
        </p:spPr>
        <p:txBody>
          <a:bodyPr/>
          <a:lstStyle/>
          <a:p>
            <a:fld id="{24C8C45C-947F-4981-8B3F-4F32E973C901}" type="slidenum">
              <a:rPr lang="da-DK" smtClean="0"/>
              <a:pPr/>
              <a:t>8</a:t>
            </a:fld>
            <a:endParaRPr lang="da-DK"/>
          </a:p>
        </p:txBody>
      </p:sp>
      <p:graphicFrame>
        <p:nvGraphicFramePr>
          <p:cNvPr id="5" name="Tabel 2">
            <a:extLst>
              <a:ext uri="{FF2B5EF4-FFF2-40B4-BE49-F238E27FC236}">
                <a16:creationId xmlns:a16="http://schemas.microsoft.com/office/drawing/2014/main" id="{E2234C93-8CED-20D1-9C98-E0E3D8667307}"/>
              </a:ext>
            </a:extLst>
          </p:cNvPr>
          <p:cNvGraphicFramePr>
            <a:graphicFrameLocks/>
          </p:cNvGraphicFramePr>
          <p:nvPr>
            <p:extLst>
              <p:ext uri="{D42A27DB-BD31-4B8C-83A1-F6EECF244321}">
                <p14:modId xmlns:p14="http://schemas.microsoft.com/office/powerpoint/2010/main" val="3580035411"/>
              </p:ext>
            </p:extLst>
          </p:nvPr>
        </p:nvGraphicFramePr>
        <p:xfrm>
          <a:off x="500589" y="1860243"/>
          <a:ext cx="11228116" cy="4144716"/>
        </p:xfrm>
        <a:graphic>
          <a:graphicData uri="http://schemas.openxmlformats.org/drawingml/2006/table">
            <a:tbl>
              <a:tblPr firstRow="1" bandRow="1">
                <a:tableStyleId>{073A0DAA-6AF3-43AB-8588-CEC1D06C72B9}</a:tableStyleId>
              </a:tblPr>
              <a:tblGrid>
                <a:gridCol w="3178262">
                  <a:extLst>
                    <a:ext uri="{9D8B030D-6E8A-4147-A177-3AD203B41FA5}">
                      <a16:colId xmlns:a16="http://schemas.microsoft.com/office/drawing/2014/main" val="3682373259"/>
                    </a:ext>
                  </a:extLst>
                </a:gridCol>
                <a:gridCol w="1321528">
                  <a:extLst>
                    <a:ext uri="{9D8B030D-6E8A-4147-A177-3AD203B41FA5}">
                      <a16:colId xmlns:a16="http://schemas.microsoft.com/office/drawing/2014/main" val="1523497082"/>
                    </a:ext>
                  </a:extLst>
                </a:gridCol>
                <a:gridCol w="1502560">
                  <a:extLst>
                    <a:ext uri="{9D8B030D-6E8A-4147-A177-3AD203B41FA5}">
                      <a16:colId xmlns:a16="http://schemas.microsoft.com/office/drawing/2014/main" val="3029639475"/>
                    </a:ext>
                  </a:extLst>
                </a:gridCol>
                <a:gridCol w="1488499">
                  <a:extLst>
                    <a:ext uri="{9D8B030D-6E8A-4147-A177-3AD203B41FA5}">
                      <a16:colId xmlns:a16="http://schemas.microsoft.com/office/drawing/2014/main" val="3955109746"/>
                    </a:ext>
                  </a:extLst>
                </a:gridCol>
                <a:gridCol w="3737267">
                  <a:extLst>
                    <a:ext uri="{9D8B030D-6E8A-4147-A177-3AD203B41FA5}">
                      <a16:colId xmlns:a16="http://schemas.microsoft.com/office/drawing/2014/main" val="3481799432"/>
                    </a:ext>
                  </a:extLst>
                </a:gridCol>
              </a:tblGrid>
              <a:tr h="255821">
                <a:tc>
                  <a:txBody>
                    <a:bodyPr/>
                    <a:lstStyle/>
                    <a:p>
                      <a:pPr algn="ctr"/>
                      <a:r>
                        <a:rPr lang="da-DK" sz="1200" dirty="0"/>
                        <a:t>Scenarier</a:t>
                      </a:r>
                    </a:p>
                  </a:txBody>
                  <a:tcPr anchor="ctr"/>
                </a:tc>
                <a:tc gridSpan="3">
                  <a:txBody>
                    <a:bodyPr/>
                    <a:lstStyle/>
                    <a:p>
                      <a:pPr algn="ctr"/>
                      <a:r>
                        <a:rPr lang="da-DK" sz="1200" dirty="0"/>
                        <a:t>Niveau</a:t>
                      </a:r>
                    </a:p>
                  </a:txBody>
                  <a:tcPr/>
                </a:tc>
                <a:tc hMerge="1">
                  <a:txBody>
                    <a:bodyPr/>
                    <a:lstStyle/>
                    <a:p>
                      <a:endParaRPr lang="da-DK"/>
                    </a:p>
                  </a:txBody>
                  <a:tcPr/>
                </a:tc>
                <a:tc hMerge="1">
                  <a:txBody>
                    <a:bodyPr/>
                    <a:lstStyle/>
                    <a:p>
                      <a:endParaRPr lang="da-DK"/>
                    </a:p>
                  </a:txBody>
                  <a:tcPr/>
                </a:tc>
                <a:tc>
                  <a:txBody>
                    <a:bodyPr/>
                    <a:lstStyle/>
                    <a:p>
                      <a:pPr algn="ctr"/>
                      <a:r>
                        <a:rPr lang="da-DK" sz="1200" dirty="0"/>
                        <a:t>Forklaring</a:t>
                      </a:r>
                    </a:p>
                  </a:txBody>
                  <a:tcPr anchor="ctr"/>
                </a:tc>
                <a:extLst>
                  <a:ext uri="{0D108BD9-81ED-4DB2-BD59-A6C34878D82A}">
                    <a16:rowId xmlns:a16="http://schemas.microsoft.com/office/drawing/2014/main" val="828591678"/>
                  </a:ext>
                </a:extLst>
              </a:tr>
              <a:tr h="255821">
                <a:tc>
                  <a:txBody>
                    <a:bodyPr/>
                    <a:lstStyle/>
                    <a:p>
                      <a:pPr algn="ctr"/>
                      <a:endParaRPr lang="da-DK" sz="1200"/>
                    </a:p>
                  </a:txBody>
                  <a:tcPr anchor="ctr">
                    <a:solidFill>
                      <a:srgbClr val="72728A"/>
                    </a:solidFill>
                  </a:tcPr>
                </a:tc>
                <a:tc>
                  <a:txBody>
                    <a:bodyPr/>
                    <a:lstStyle/>
                    <a:p>
                      <a:pPr algn="ctr"/>
                      <a:r>
                        <a:rPr lang="da-DK" sz="1100" b="1" dirty="0">
                          <a:solidFill>
                            <a:schemeClr val="bg1"/>
                          </a:solidFill>
                        </a:rPr>
                        <a:t>Master</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chemeClr val="bg1"/>
                          </a:solidFill>
                        </a:rPr>
                        <a:t>House</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kern="1200" dirty="0">
                          <a:solidFill>
                            <a:schemeClr val="bg1"/>
                          </a:solidFill>
                        </a:rPr>
                        <a:t>Vareforsendelse</a:t>
                      </a:r>
                      <a:endParaRPr lang="da-DK" sz="1100" b="1" dirty="0">
                        <a:solidFill>
                          <a:schemeClr val="bg1"/>
                        </a:solidFill>
                      </a:endParaRPr>
                    </a:p>
                  </a:txBody>
                  <a:tcPr>
                    <a:solidFill>
                      <a:srgbClr val="72728A"/>
                    </a:solidFill>
                  </a:tcPr>
                </a:tc>
                <a:tc>
                  <a:txBody>
                    <a:bodyPr/>
                    <a:lstStyle/>
                    <a:p>
                      <a:pPr algn="ctr"/>
                      <a:endParaRPr lang="da-DK" sz="1200"/>
                    </a:p>
                  </a:txBody>
                  <a:tcPr anchor="ctr">
                    <a:solidFill>
                      <a:srgbClr val="72728A"/>
                    </a:solidFill>
                  </a:tcPr>
                </a:tc>
                <a:extLst>
                  <a:ext uri="{0D108BD9-81ED-4DB2-BD59-A6C34878D82A}">
                    <a16:rowId xmlns:a16="http://schemas.microsoft.com/office/drawing/2014/main" val="384403914"/>
                  </a:ext>
                </a:extLst>
              </a:tr>
              <a:tr h="527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Direkte forsendelse til forudbestemt modtager uden involvering af speditør (ikke-negotiabelt konnossement)</a:t>
                      </a:r>
                    </a:p>
                  </a:txBody>
                  <a:tcPr/>
                </a:tc>
                <a:tc gridSpan="2">
                  <a:txBody>
                    <a:bodyPr/>
                    <a:lstStyle/>
                    <a:p>
                      <a:r>
                        <a:rPr lang="da-DK" sz="900" dirty="0"/>
                        <a:t>F10                                      </a:t>
                      </a:r>
                      <a:r>
                        <a:rPr lang="da-DK" sz="900" b="0" i="0" u="none" strike="noStrike" noProof="0" dirty="0">
                          <a:solidFill>
                            <a:srgbClr val="0070C0"/>
                          </a:solidFill>
                          <a:latin typeface="Arial"/>
                        </a:rPr>
                        <a:t>(Duplikeres fra Master)</a:t>
                      </a:r>
                      <a:endParaRPr lang="da-DK" sz="900" kern="1200" dirty="0">
                        <a:solidFill>
                          <a:srgbClr val="0070C0"/>
                        </a:solidFill>
                        <a:latin typeface="+mn-lt"/>
                        <a:ea typeface="+mn-ea"/>
                        <a:cs typeface="+mn-cs"/>
                      </a:endParaRPr>
                    </a:p>
                  </a:txBody>
                  <a:tcPr anchor="ctr"/>
                </a:tc>
                <a:tc hMerge="1">
                  <a:txBody>
                    <a:bodyPr/>
                    <a:lstStyle/>
                    <a:p>
                      <a:endParaRPr lang="da-DK"/>
                    </a:p>
                  </a:txBody>
                  <a:tcPr/>
                </a:tc>
                <a:tc>
                  <a:txBody>
                    <a:bodyPr/>
                    <a:lstStyle/>
                    <a:p>
                      <a:r>
                        <a:rPr lang="da-DK" sz="900" dirty="0">
                          <a:solidFill>
                            <a:srgbClr val="0070C0"/>
                          </a:solidFill>
                        </a:rPr>
                        <a:t>F10 (fra Master)</a:t>
                      </a:r>
                      <a:endParaRPr lang="da-DK" sz="900" i="1" kern="1200" dirty="0">
                        <a:solidFill>
                          <a:srgbClr val="0070C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F10 bruges, når transportkontrakten er et ikke-negotiabelt konnossement (altså uden involvering af speditør), og transportøren har alle nødvendige oplysninger.</a:t>
                      </a:r>
                      <a:endParaRPr lang="da-DK" sz="900" i="0" dirty="0"/>
                    </a:p>
                  </a:txBody>
                  <a:tcPr/>
                </a:tc>
                <a:extLst>
                  <a:ext uri="{0D108BD9-81ED-4DB2-BD59-A6C34878D82A}">
                    <a16:rowId xmlns:a16="http://schemas.microsoft.com/office/drawing/2014/main" val="1001980532"/>
                  </a:ext>
                </a:extLst>
              </a:tr>
              <a:tr h="501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Hovedkonnossement samt underliggende speditørkonnossementer. Speditør er involveret i transporten</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F11</a:t>
                      </a:r>
                    </a:p>
                  </a:txBody>
                  <a:tcPr anchor="ctr"/>
                </a:tc>
                <a:tc hMerge="1">
                  <a:txBody>
                    <a:bodyPr/>
                    <a:lstStyle/>
                    <a:p>
                      <a:endParaRPr lang="da-DK"/>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F11 bruges, når en speditør er involveret i forsendelsen og transportøren har alle nødvendige oplysninger.</a:t>
                      </a:r>
                    </a:p>
                  </a:txBody>
                  <a:tcPr/>
                </a:tc>
                <a:extLst>
                  <a:ext uri="{0D108BD9-81ED-4DB2-BD59-A6C34878D82A}">
                    <a16:rowId xmlns:a16="http://schemas.microsoft.com/office/drawing/2014/main" val="1528798946"/>
                  </a:ext>
                </a:extLst>
              </a:tr>
              <a:tr h="780715">
                <a:tc>
                  <a:txBody>
                    <a:bodyPr/>
                    <a:lstStyle/>
                    <a:p>
                      <a:r>
                        <a:rPr lang="da-DK" sz="900" dirty="0"/>
                        <a:t>Separat angivelse af hhv. master-, house- og vareforsendelsesoplysninger</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t>F12</a:t>
                      </a:r>
                      <a:endParaRPr lang="da-DK" sz="900" b="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solidFill>
                            <a:schemeClr val="tx1"/>
                          </a:solidFill>
                        </a:rPr>
                        <a:t>F14</a:t>
                      </a:r>
                      <a:endParaRPr lang="da-DK" sz="900" b="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solidFill>
                            <a:schemeClr val="tx1"/>
                          </a:solidFill>
                        </a:rPr>
                        <a:t>F16</a:t>
                      </a:r>
                      <a:endParaRPr lang="da-DK" sz="900" b="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tx1"/>
                          </a:solidFill>
                        </a:rPr>
                        <a:t>F12, F14 og F16 bruges i en kombination, hvor transportøren indsender master-oplysninger (F12), speditøren indsender house-oplysninger (F14) og køber/sælger indsender vareforsendelses-oplysninger (F16).</a:t>
                      </a:r>
                      <a:endParaRPr lang="da-DK" sz="900" b="0" i="0" dirty="0">
                        <a:solidFill>
                          <a:schemeClr val="tx1"/>
                        </a:solidFill>
                      </a:endParaRPr>
                    </a:p>
                  </a:txBody>
                  <a:tcPr/>
                </a:tc>
                <a:extLst>
                  <a:ext uri="{0D108BD9-81ED-4DB2-BD59-A6C34878D82A}">
                    <a16:rowId xmlns:a16="http://schemas.microsoft.com/office/drawing/2014/main" val="2938503401"/>
                  </a:ext>
                </a:extLst>
              </a:tr>
              <a:tr h="64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Separat angivelse af master og house inkl. vareforsendelsesoplysninger</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a:t>F12</a:t>
                      </a:r>
                    </a:p>
                  </a:txBody>
                  <a:tcPr/>
                </a:tc>
                <a:tc gridSpan="2">
                  <a:txBody>
                    <a:bodyPr/>
                    <a:lstStyle/>
                    <a:p>
                      <a:r>
                        <a:rPr lang="da-DK" sz="900" b="0" dirty="0">
                          <a:solidFill>
                            <a:schemeClr val="tx1"/>
                          </a:solidFill>
                        </a:rPr>
                        <a:t>F15</a:t>
                      </a:r>
                      <a:endParaRPr lang="da-DK" sz="900" dirty="0"/>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t>F12 og F15 bruges i en kombination, hvor </a:t>
                      </a:r>
                      <a:r>
                        <a:rPr lang="da-DK" sz="900" b="0" dirty="0">
                          <a:solidFill>
                            <a:schemeClr val="tx1"/>
                          </a:solidFill>
                        </a:rPr>
                        <a:t>transportøren indsender master-oplysninger (F12), speditøren indsender house-oplysninger (F15), hvori vareforsendelses-oplysningerne er inkluderet.</a:t>
                      </a:r>
                      <a:endParaRPr lang="da-DK" sz="900" b="0" i="0" dirty="0"/>
                    </a:p>
                  </a:txBody>
                  <a:tcPr/>
                </a:tc>
                <a:extLst>
                  <a:ext uri="{0D108BD9-81ED-4DB2-BD59-A6C34878D82A}">
                    <a16:rowId xmlns:a16="http://schemas.microsoft.com/office/drawing/2014/main" val="1193451314"/>
                  </a:ext>
                </a:extLst>
              </a:tr>
              <a:tr h="64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Direkte forsendelse til forudbestemt modtager (F13) og separate vareforsendelsesoplysninger (F17)</a:t>
                      </a:r>
                    </a:p>
                  </a:txBody>
                  <a:tcPr/>
                </a:tc>
                <a:tc gridSpan="2">
                  <a:txBody>
                    <a:bodyPr/>
                    <a:lstStyle/>
                    <a:p>
                      <a:pPr marL="0" marR="0" lvl="0" indent="0" algn="l" rtl="0" eaLnBrk="1" fontAlgn="auto" latinLnBrk="0" hangingPunct="1">
                        <a:lnSpc>
                          <a:spcPct val="100000"/>
                        </a:lnSpc>
                        <a:spcBef>
                          <a:spcPts val="0"/>
                        </a:spcBef>
                        <a:spcAft>
                          <a:spcPts val="0"/>
                        </a:spcAft>
                        <a:buClrTx/>
                        <a:buSzTx/>
                        <a:buFontTx/>
                        <a:buNone/>
                      </a:pPr>
                      <a:r>
                        <a:rPr lang="da-DK" sz="900" b="0"/>
                        <a:t>F13                                      </a:t>
                      </a:r>
                      <a:r>
                        <a:rPr lang="da-DK" sz="900" kern="1200" dirty="0">
                          <a:solidFill>
                            <a:srgbClr val="0070C0"/>
                          </a:solidFill>
                        </a:rPr>
                        <a:t>(</a:t>
                      </a:r>
                      <a:r>
                        <a:rPr lang="da-DK" sz="900" b="0" i="0" u="none" strike="noStrike" kern="1200" noProof="0" dirty="0">
                          <a:solidFill>
                            <a:srgbClr val="0070C0"/>
                          </a:solidFill>
                          <a:latin typeface="Arial"/>
                        </a:rPr>
                        <a:t>Duplikeres fra Master</a:t>
                      </a:r>
                      <a:r>
                        <a:rPr lang="da-DK" sz="900" kern="1200" dirty="0">
                          <a:solidFill>
                            <a:srgbClr val="0070C0"/>
                          </a:solidFill>
                        </a:rPr>
                        <a:t>)</a:t>
                      </a:r>
                      <a:endParaRPr lang="da-DK" sz="900" i="1" kern="1200" dirty="0">
                        <a:solidFill>
                          <a:srgbClr val="0070C0"/>
                        </a:solidFill>
                        <a:latin typeface="+mn-lt"/>
                        <a:ea typeface="+mn-ea"/>
                        <a:cs typeface="+mn-cs"/>
                      </a:endParaRPr>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F17</a:t>
                      </a:r>
                      <a:endParaRPr lang="da-DK" sz="900" i="1" kern="1200" dirty="0">
                        <a:solidFill>
                          <a:srgbClr val="0070C0"/>
                        </a:solidFill>
                        <a:latin typeface="+mn-lt"/>
                        <a:ea typeface="+mn-ea"/>
                        <a:cs typeface="+mn-cs"/>
                      </a:endParaRPr>
                    </a:p>
                  </a:txBody>
                  <a:tcPr anchor="ctr"/>
                </a:tc>
                <a:tc>
                  <a:txBody>
                    <a:bodyPr/>
                    <a:lstStyle/>
                    <a:p>
                      <a:r>
                        <a:rPr lang="da-DK" sz="900" dirty="0"/>
                        <a:t>F13 og F17 bruges, når transportkontrakten er et ikke-negotiabelt konnossement (altså uden involvering af speditør), og hvor transportøren ikke har oplysninger om køber og sælger.</a:t>
                      </a:r>
                    </a:p>
                  </a:txBody>
                  <a:tcPr/>
                </a:tc>
                <a:extLst>
                  <a:ext uri="{0D108BD9-81ED-4DB2-BD59-A6C34878D82A}">
                    <a16:rowId xmlns:a16="http://schemas.microsoft.com/office/drawing/2014/main" val="1697533811"/>
                  </a:ext>
                </a:extLst>
              </a:tr>
              <a:tr h="501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Postforsendelser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t>F45</a:t>
                      </a:r>
                      <a:endParaRPr lang="da-DK" sz="900" b="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solidFill>
                            <a:schemeClr val="tx1"/>
                          </a:solidFill>
                        </a:rPr>
                        <a:t>F43 + </a:t>
                      </a:r>
                      <a:r>
                        <a:rPr lang="da-DK" sz="900" b="0" dirty="0">
                          <a:solidFill>
                            <a:schemeClr val="tx1"/>
                          </a:solidFill>
                        </a:rPr>
                        <a:t>F44</a:t>
                      </a:r>
                      <a:endParaRPr lang="da-DK" sz="900" b="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solidFill>
                            <a:schemeClr val="bg1">
                              <a:lumMod val="65000"/>
                            </a:schemeClr>
                          </a:solidFill>
                        </a:rPr>
                        <a:t>N/A </a:t>
                      </a:r>
                      <a:endParaRPr lang="da-DK" sz="900" b="0" i="0" dirty="0"/>
                    </a:p>
                  </a:txBody>
                  <a:tcPr anchor="ctr"/>
                </a:tc>
                <a:tc>
                  <a:txBody>
                    <a:bodyPr/>
                    <a:lstStyle/>
                    <a:p>
                      <a:r>
                        <a:rPr lang="da-DK" sz="900" dirty="0"/>
                        <a:t>F45, F43 og F44 bruges ved postforsendelser. Postselskabet indsender F43 og F44 og transportøren indsender F45.</a:t>
                      </a:r>
                    </a:p>
                  </a:txBody>
                  <a:tcPr/>
                </a:tc>
                <a:extLst>
                  <a:ext uri="{0D108BD9-81ED-4DB2-BD59-A6C34878D82A}">
                    <a16:rowId xmlns:a16="http://schemas.microsoft.com/office/drawing/2014/main" val="2199249311"/>
                  </a:ext>
                </a:extLst>
              </a:tr>
            </a:tbl>
          </a:graphicData>
        </a:graphic>
      </p:graphicFrame>
      <p:sp>
        <p:nvSpPr>
          <p:cNvPr id="10" name="Tekstfelt 9">
            <a:extLst>
              <a:ext uri="{FF2B5EF4-FFF2-40B4-BE49-F238E27FC236}">
                <a16:creationId xmlns:a16="http://schemas.microsoft.com/office/drawing/2014/main" id="{7D1A321D-F079-75EA-E8F9-5BA93E8F600B}"/>
              </a:ext>
            </a:extLst>
          </p:cNvPr>
          <p:cNvSpPr txBox="1"/>
          <p:nvPr/>
        </p:nvSpPr>
        <p:spPr>
          <a:xfrm>
            <a:off x="500589" y="1289777"/>
            <a:ext cx="9449656" cy="393826"/>
          </a:xfrm>
          <a:prstGeom prst="rect">
            <a:avLst/>
          </a:prstGeom>
          <a:noFill/>
        </p:spPr>
        <p:txBody>
          <a:bodyPr wrap="square" lIns="0" tIns="0" rIns="0" bIns="0" rtlCol="0">
            <a:spAutoFit/>
          </a:bodyPr>
          <a:lstStyle/>
          <a:p>
            <a:pPr>
              <a:lnSpc>
                <a:spcPct val="111000"/>
              </a:lnSpc>
            </a:pPr>
            <a:r>
              <a:rPr lang="da-DK" sz="1200"/>
              <a:t>Der bruges forskellige kombinationer af F-beskeder alt efter, om der er tale om multiple filing, direkte forsendelser eller komplette angivelser.</a:t>
            </a:r>
          </a:p>
          <a:p>
            <a:pPr algn="l">
              <a:lnSpc>
                <a:spcPct val="111000"/>
              </a:lnSpc>
            </a:pPr>
            <a:endParaRPr lang="da-DK" sz="1200"/>
          </a:p>
        </p:txBody>
      </p:sp>
      <p:pic>
        <p:nvPicPr>
          <p:cNvPr id="11" name="Picture 25">
            <a:extLst>
              <a:ext uri="{FF2B5EF4-FFF2-40B4-BE49-F238E27FC236}">
                <a16:creationId xmlns:a16="http://schemas.microsoft.com/office/drawing/2014/main" id="{1C64F3EC-A800-E9FC-7A92-6863B477EF4D}"/>
              </a:ext>
            </a:extLst>
          </p:cNvPr>
          <p:cNvPicPr>
            <a:picLocks noChangeAspect="1"/>
          </p:cNvPicPr>
          <p:nvPr/>
        </p:nvPicPr>
        <p:blipFill>
          <a:blip r:embed="rId3"/>
          <a:stretch>
            <a:fillRect/>
          </a:stretch>
        </p:blipFill>
        <p:spPr>
          <a:xfrm>
            <a:off x="11486341" y="-124692"/>
            <a:ext cx="720000" cy="720270"/>
          </a:xfrm>
          <a:prstGeom prst="rect">
            <a:avLst/>
          </a:prstGeom>
        </p:spPr>
      </p:pic>
    </p:spTree>
    <p:extLst>
      <p:ext uri="{BB962C8B-B14F-4D97-AF65-F5344CB8AC3E}">
        <p14:creationId xmlns:p14="http://schemas.microsoft.com/office/powerpoint/2010/main" val="190154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46843-EB8E-3F9F-5872-B76A10D1089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9</a:t>
            </a:fld>
            <a:endParaRPr lang="da-DK">
              <a:latin typeface="Academy Sans Office" panose="020B0503030000000000" pitchFamily="34" charset="0"/>
            </a:endParaRPr>
          </a:p>
        </p:txBody>
      </p:sp>
      <p:graphicFrame>
        <p:nvGraphicFramePr>
          <p:cNvPr id="5" name="Tabel 2">
            <a:extLst>
              <a:ext uri="{FF2B5EF4-FFF2-40B4-BE49-F238E27FC236}">
                <a16:creationId xmlns:a16="http://schemas.microsoft.com/office/drawing/2014/main" id="{070599BD-C490-7160-920B-22F6072CA1E9}"/>
              </a:ext>
            </a:extLst>
          </p:cNvPr>
          <p:cNvGraphicFramePr>
            <a:graphicFrameLocks/>
          </p:cNvGraphicFramePr>
          <p:nvPr>
            <p:extLst>
              <p:ext uri="{D42A27DB-BD31-4B8C-83A1-F6EECF244321}">
                <p14:modId xmlns:p14="http://schemas.microsoft.com/office/powerpoint/2010/main" val="3097386217"/>
              </p:ext>
            </p:extLst>
          </p:nvPr>
        </p:nvGraphicFramePr>
        <p:xfrm>
          <a:off x="500589" y="1798371"/>
          <a:ext cx="11337606" cy="3200400"/>
        </p:xfrm>
        <a:graphic>
          <a:graphicData uri="http://schemas.openxmlformats.org/drawingml/2006/table">
            <a:tbl>
              <a:tblPr firstRow="1" bandRow="1">
                <a:tableStyleId>{073A0DAA-6AF3-43AB-8588-CEC1D06C72B9}</a:tableStyleId>
              </a:tblPr>
              <a:tblGrid>
                <a:gridCol w="3178262">
                  <a:extLst>
                    <a:ext uri="{9D8B030D-6E8A-4147-A177-3AD203B41FA5}">
                      <a16:colId xmlns:a16="http://schemas.microsoft.com/office/drawing/2014/main" val="3682373259"/>
                    </a:ext>
                  </a:extLst>
                </a:gridCol>
                <a:gridCol w="1321528">
                  <a:extLst>
                    <a:ext uri="{9D8B030D-6E8A-4147-A177-3AD203B41FA5}">
                      <a16:colId xmlns:a16="http://schemas.microsoft.com/office/drawing/2014/main" val="1523497082"/>
                    </a:ext>
                  </a:extLst>
                </a:gridCol>
                <a:gridCol w="1612050">
                  <a:extLst>
                    <a:ext uri="{9D8B030D-6E8A-4147-A177-3AD203B41FA5}">
                      <a16:colId xmlns:a16="http://schemas.microsoft.com/office/drawing/2014/main" val="3029639475"/>
                    </a:ext>
                  </a:extLst>
                </a:gridCol>
                <a:gridCol w="1311025">
                  <a:extLst>
                    <a:ext uri="{9D8B030D-6E8A-4147-A177-3AD203B41FA5}">
                      <a16:colId xmlns:a16="http://schemas.microsoft.com/office/drawing/2014/main" val="3955109746"/>
                    </a:ext>
                  </a:extLst>
                </a:gridCol>
                <a:gridCol w="3914741">
                  <a:extLst>
                    <a:ext uri="{9D8B030D-6E8A-4147-A177-3AD203B41FA5}">
                      <a16:colId xmlns:a16="http://schemas.microsoft.com/office/drawing/2014/main" val="3481799432"/>
                    </a:ext>
                  </a:extLst>
                </a:gridCol>
              </a:tblGrid>
              <a:tr h="257703">
                <a:tc>
                  <a:txBody>
                    <a:bodyPr/>
                    <a:lstStyle/>
                    <a:p>
                      <a:pPr algn="ctr"/>
                      <a:r>
                        <a:rPr lang="da-DK" sz="1200"/>
                        <a:t>Scenarier for vej</a:t>
                      </a:r>
                    </a:p>
                  </a:txBody>
                  <a:tcPr anchor="ctr"/>
                </a:tc>
                <a:tc gridSpan="3">
                  <a:txBody>
                    <a:bodyPr/>
                    <a:lstStyle/>
                    <a:p>
                      <a:pPr algn="ctr"/>
                      <a:r>
                        <a:rPr lang="da-DK" sz="1200"/>
                        <a:t>Niveau</a:t>
                      </a:r>
                    </a:p>
                  </a:txBody>
                  <a:tcPr/>
                </a:tc>
                <a:tc hMerge="1">
                  <a:txBody>
                    <a:bodyPr/>
                    <a:lstStyle/>
                    <a:p>
                      <a:endParaRPr lang="da-DK"/>
                    </a:p>
                  </a:txBody>
                  <a:tcPr/>
                </a:tc>
                <a:tc hMerge="1">
                  <a:txBody>
                    <a:bodyPr/>
                    <a:lstStyle/>
                    <a:p>
                      <a:endParaRPr lang="da-DK"/>
                    </a:p>
                  </a:txBody>
                  <a:tcPr/>
                </a:tc>
                <a:tc>
                  <a:txBody>
                    <a:bodyPr/>
                    <a:lstStyle/>
                    <a:p>
                      <a:pPr algn="ctr"/>
                      <a:r>
                        <a:rPr lang="da-DK" sz="1200"/>
                        <a:t>Forklaring</a:t>
                      </a:r>
                    </a:p>
                  </a:txBody>
                  <a:tcPr anchor="ctr"/>
                </a:tc>
                <a:extLst>
                  <a:ext uri="{0D108BD9-81ED-4DB2-BD59-A6C34878D82A}">
                    <a16:rowId xmlns:a16="http://schemas.microsoft.com/office/drawing/2014/main" val="828591678"/>
                  </a:ext>
                </a:extLst>
              </a:tr>
              <a:tr h="257703">
                <a:tc>
                  <a:txBody>
                    <a:bodyPr/>
                    <a:lstStyle/>
                    <a:p>
                      <a:pPr algn="ctr"/>
                      <a:endParaRPr lang="da-DK" sz="1200"/>
                    </a:p>
                  </a:txBody>
                  <a:tcPr anchor="ctr">
                    <a:solidFill>
                      <a:srgbClr val="72728A"/>
                    </a:solidFill>
                  </a:tcPr>
                </a:tc>
                <a:tc>
                  <a:txBody>
                    <a:bodyPr/>
                    <a:lstStyle/>
                    <a:p>
                      <a:pPr algn="ctr"/>
                      <a:r>
                        <a:rPr lang="da-DK" sz="1100" b="1">
                          <a:solidFill>
                            <a:schemeClr val="bg1"/>
                          </a:solidFill>
                        </a:rPr>
                        <a:t>Master</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a:solidFill>
                            <a:schemeClr val="bg1"/>
                          </a:solidFill>
                        </a:rPr>
                        <a:t>House</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kern="1200">
                          <a:solidFill>
                            <a:schemeClr val="bg1"/>
                          </a:solidFill>
                        </a:rPr>
                        <a:t>Vareforsendelse</a:t>
                      </a:r>
                      <a:endParaRPr lang="da-DK" sz="1100" b="1">
                        <a:solidFill>
                          <a:schemeClr val="bg1"/>
                        </a:solidFill>
                      </a:endParaRPr>
                    </a:p>
                  </a:txBody>
                  <a:tcPr>
                    <a:solidFill>
                      <a:srgbClr val="72728A"/>
                    </a:solidFill>
                  </a:tcPr>
                </a:tc>
                <a:tc>
                  <a:txBody>
                    <a:bodyPr/>
                    <a:lstStyle/>
                    <a:p>
                      <a:pPr algn="ctr"/>
                      <a:endParaRPr lang="da-DK" sz="1200"/>
                    </a:p>
                  </a:txBody>
                  <a:tcPr anchor="ctr">
                    <a:solidFill>
                      <a:srgbClr val="72728A"/>
                    </a:solidFill>
                  </a:tcPr>
                </a:tc>
                <a:extLst>
                  <a:ext uri="{0D108BD9-81ED-4DB2-BD59-A6C34878D82A}">
                    <a16:rowId xmlns:a16="http://schemas.microsoft.com/office/drawing/2014/main" val="384403914"/>
                  </a:ext>
                </a:extLst>
              </a:tr>
              <a:tr h="47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Fuldt datasæt for vejtransport</a:t>
                      </a:r>
                    </a:p>
                  </a:txBody>
                  <a:tcPr/>
                </a:tc>
                <a:tc gridSpan="3">
                  <a:txBody>
                    <a:bodyPr/>
                    <a:lstStyle/>
                    <a:p>
                      <a:r>
                        <a:rPr lang="da-DK" sz="900"/>
                        <a:t>F50</a:t>
                      </a:r>
                      <a:endParaRPr lang="da-DK" sz="900" i="1" kern="1200">
                        <a:solidFill>
                          <a:srgbClr val="0070C0"/>
                        </a:solidFill>
                        <a:latin typeface="+mn-lt"/>
                        <a:ea typeface="+mn-ea"/>
                        <a:cs typeface="+mn-cs"/>
                      </a:endParaRPr>
                    </a:p>
                  </a:txBody>
                  <a:tcPr anchor="ctr"/>
                </a:tc>
                <a:tc hMerge="1">
                  <a:txBody>
                    <a:bodyPr/>
                    <a:lstStyle/>
                    <a:p>
                      <a:endParaRPr lang="da-DK"/>
                    </a:p>
                  </a:txBody>
                  <a:tcPr/>
                </a:tc>
                <a:tc hMerge="1">
                  <a:txBody>
                    <a:bodyPr/>
                    <a:lstStyle/>
                    <a:p>
                      <a:endParaRPr lang="da-DK" sz="900" i="1" kern="1200">
                        <a:solidFill>
                          <a:srgbClr val="0070C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F50 bruges ved almindelig vejtransport. F50 er et fuld datasæt med alle nødvendige oplysninger. F50 indsendes typisk af transportøren. F50 indeholder både transportør, speditør og vareforsendelses oplysninger.</a:t>
                      </a:r>
                      <a:endParaRPr lang="da-DK" sz="900" i="0"/>
                    </a:p>
                  </a:txBody>
                  <a:tcPr/>
                </a:tc>
                <a:extLst>
                  <a:ext uri="{0D108BD9-81ED-4DB2-BD59-A6C34878D82A}">
                    <a16:rowId xmlns:a16="http://schemas.microsoft.com/office/drawing/2014/main" val="1001980532"/>
                  </a:ext>
                </a:extLst>
              </a:tr>
              <a:tr h="34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Separat angivelse af master og house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F56</a:t>
                      </a:r>
                    </a:p>
                  </a:txBody>
                  <a:tcPr anchor="ctr"/>
                </a:tc>
                <a:tc gridSpan="2">
                  <a:txBody>
                    <a:bodyPr/>
                    <a:lstStyle/>
                    <a:p>
                      <a:r>
                        <a:rPr lang="da-DK" sz="900" kern="1200">
                          <a:solidFill>
                            <a:schemeClr val="dk1"/>
                          </a:solidFill>
                          <a:latin typeface="+mn-lt"/>
                          <a:ea typeface="+mn-ea"/>
                          <a:cs typeface="+mn-cs"/>
                        </a:rPr>
                        <a:t>F57</a:t>
                      </a:r>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F56 indsendes af transportøren og indeholder master-oplysninger. F57 indsendes typisk af speditøren og indeholder house- og vareforsendelses-oplysninger</a:t>
                      </a:r>
                    </a:p>
                  </a:txBody>
                  <a:tcPr/>
                </a:tc>
                <a:extLst>
                  <a:ext uri="{0D108BD9-81ED-4DB2-BD59-A6C34878D82A}">
                    <a16:rowId xmlns:a16="http://schemas.microsoft.com/office/drawing/2014/main" val="3734931875"/>
                  </a:ext>
                </a:extLst>
              </a:tr>
              <a:tr h="34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Separat angivelse af master, house og vareforsendelses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a:solidFill>
                            <a:schemeClr val="dk1"/>
                          </a:solidFill>
                          <a:latin typeface="+mn-lt"/>
                          <a:ea typeface="+mn-ea"/>
                          <a:cs typeface="+mn-cs"/>
                        </a:rPr>
                        <a:t>F58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a:solidFill>
                            <a:schemeClr val="dk1"/>
                          </a:solidFill>
                          <a:latin typeface="+mn-lt"/>
                          <a:ea typeface="+mn-ea"/>
                          <a:cs typeface="+mn-cs"/>
                        </a:rPr>
                        <a:t>F59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1"/>
                          </a:solidFill>
                        </a:rPr>
                        <a:t>F56, F58 og F59 bruges i en kombination, hvor transportøren indsender master-oplysninger (F56), speditøren indsender house-oplysninger (F58) og køber/sælger indsender vareforsendelses-oplysninger (F59).</a:t>
                      </a:r>
                      <a:endParaRPr lang="da-DK" sz="900"/>
                    </a:p>
                  </a:txBody>
                  <a:tcPr/>
                </a:tc>
                <a:extLst>
                  <a:ext uri="{0D108BD9-81ED-4DB2-BD59-A6C34878D82A}">
                    <a16:rowId xmlns:a16="http://schemas.microsoft.com/office/drawing/2014/main" val="1220215054"/>
                  </a:ext>
                </a:extLst>
              </a:tr>
              <a:tr h="34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Ekspresforsendelser på vej</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F34</a:t>
                      </a:r>
                    </a:p>
                  </a:txBody>
                  <a:tcPr anchor="ctr"/>
                </a:tc>
                <a:tc hMerge="1">
                  <a:txBody>
                    <a:bodyPr/>
                    <a:lstStyle/>
                    <a:p>
                      <a:endParaRPr lang="da-DK"/>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F34 bruges ved ekspresforsendelser på vej. F34 indeholder alle nødvendige oplysninger.</a:t>
                      </a:r>
                    </a:p>
                  </a:txBody>
                  <a:tcPr/>
                </a:tc>
                <a:extLst>
                  <a:ext uri="{0D108BD9-81ED-4DB2-BD59-A6C34878D82A}">
                    <a16:rowId xmlns:a16="http://schemas.microsoft.com/office/drawing/2014/main" val="1528798946"/>
                  </a:ext>
                </a:extLst>
              </a:tr>
              <a:tr h="730160">
                <a:tc>
                  <a:txBody>
                    <a:bodyPr/>
                    <a:lstStyle/>
                    <a:p>
                      <a:r>
                        <a:rPr lang="da-DK" sz="900"/>
                        <a:t>Postforsendelser på vej</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t>F40</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F43 + F44</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lumMod val="65000"/>
                            </a:schemeClr>
                          </a:solidFill>
                        </a:rPr>
                        <a:t>N/A </a:t>
                      </a:r>
                      <a:endParaRPr lang="da-DK" sz="900" b="0" i="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F43 indsendes af postselskabet </a:t>
                      </a:r>
                      <a:r>
                        <a:rPr lang="da-DK" sz="900" err="1">
                          <a:solidFill>
                            <a:schemeClr val="tx1"/>
                          </a:solidFill>
                        </a:rPr>
                        <a:t>pre</a:t>
                      </a:r>
                      <a:r>
                        <a:rPr lang="da-DK" sz="900">
                          <a:solidFill>
                            <a:schemeClr val="tx1"/>
                          </a:solidFill>
                        </a:rPr>
                        <a:t>-load og bruges til </a:t>
                      </a:r>
                      <a:r>
                        <a:rPr lang="da-DK" sz="900" err="1">
                          <a:solidFill>
                            <a:schemeClr val="tx1"/>
                          </a:solidFill>
                        </a:rPr>
                        <a:t>pre</a:t>
                      </a:r>
                      <a:r>
                        <a:rPr lang="da-DK" sz="900">
                          <a:solidFill>
                            <a:schemeClr val="tx1"/>
                          </a:solidFill>
                        </a:rPr>
                        <a:t>-load risikoanalysen. F44 indsendes ligeledes af postselskabet, når postsækken er samlet. F44 fortæller hvilke F43, der er i hvilken postsæk. F40 indsendes af transportøren </a:t>
                      </a:r>
                      <a:r>
                        <a:rPr lang="da-DK" sz="900" err="1">
                          <a:solidFill>
                            <a:schemeClr val="tx1"/>
                          </a:solidFill>
                        </a:rPr>
                        <a:t>pre</a:t>
                      </a:r>
                      <a:r>
                        <a:rPr lang="da-DK" sz="900">
                          <a:solidFill>
                            <a:schemeClr val="tx1"/>
                          </a:solidFill>
                        </a:rPr>
                        <a:t>-arrival.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i="0">
                        <a:solidFill>
                          <a:schemeClr val="tx1"/>
                        </a:solidFill>
                      </a:endParaRPr>
                    </a:p>
                  </a:txBody>
                  <a:tcPr/>
                </a:tc>
                <a:extLst>
                  <a:ext uri="{0D108BD9-81ED-4DB2-BD59-A6C34878D82A}">
                    <a16:rowId xmlns:a16="http://schemas.microsoft.com/office/drawing/2014/main" val="2938503401"/>
                  </a:ext>
                </a:extLst>
              </a:tr>
            </a:tbl>
          </a:graphicData>
        </a:graphic>
      </p:graphicFrame>
      <p:sp>
        <p:nvSpPr>
          <p:cNvPr id="10" name="Title 1">
            <a:extLst>
              <a:ext uri="{FF2B5EF4-FFF2-40B4-BE49-F238E27FC236}">
                <a16:creationId xmlns:a16="http://schemas.microsoft.com/office/drawing/2014/main" id="{8E94A9B8-98DB-9E3A-9642-A7AECCFBDEC3}"/>
              </a:ext>
            </a:extLst>
          </p:cNvPr>
          <p:cNvSpPr>
            <a:spLocks noGrp="1"/>
          </p:cNvSpPr>
          <p:nvPr>
            <p:ph type="title"/>
          </p:nvPr>
        </p:nvSpPr>
        <p:spPr>
          <a:xfrm>
            <a:off x="518401" y="591137"/>
            <a:ext cx="11157662" cy="522000"/>
          </a:xfrm>
        </p:spPr>
        <p:txBody>
          <a:bodyPr>
            <a:normAutofit/>
          </a:bodyPr>
          <a:lstStyle/>
          <a:p>
            <a:r>
              <a:rPr lang="da-DK" sz="3200"/>
              <a:t>Kombinationer af F-beskeder ved vejtransport</a:t>
            </a:r>
          </a:p>
        </p:txBody>
      </p:sp>
      <p:sp>
        <p:nvSpPr>
          <p:cNvPr id="11" name="Tekstfelt 9">
            <a:extLst>
              <a:ext uri="{FF2B5EF4-FFF2-40B4-BE49-F238E27FC236}">
                <a16:creationId xmlns:a16="http://schemas.microsoft.com/office/drawing/2014/main" id="{8F549142-300D-4CB7-0120-0685FB5DB72F}"/>
              </a:ext>
            </a:extLst>
          </p:cNvPr>
          <p:cNvSpPr txBox="1"/>
          <p:nvPr/>
        </p:nvSpPr>
        <p:spPr>
          <a:xfrm>
            <a:off x="500589" y="1113027"/>
            <a:ext cx="10105066" cy="393826"/>
          </a:xfrm>
          <a:prstGeom prst="rect">
            <a:avLst/>
          </a:prstGeom>
          <a:noFill/>
        </p:spPr>
        <p:txBody>
          <a:bodyPr wrap="square" lIns="0" tIns="0" rIns="0" bIns="0" rtlCol="0">
            <a:spAutoFit/>
          </a:bodyPr>
          <a:lstStyle/>
          <a:p>
            <a:pPr>
              <a:lnSpc>
                <a:spcPct val="111000"/>
              </a:lnSpc>
            </a:pPr>
            <a:r>
              <a:rPr lang="da-DK" sz="1200"/>
              <a:t>Der bruges forskellige kombinationer af F-beskeder alt efter, om der er tale om multiple filing, direkte forsendelser eller komplette angivelser.</a:t>
            </a:r>
          </a:p>
          <a:p>
            <a:pPr algn="l">
              <a:lnSpc>
                <a:spcPct val="111000"/>
              </a:lnSpc>
            </a:pPr>
            <a:endParaRPr lang="da-DK" sz="1200"/>
          </a:p>
        </p:txBody>
      </p:sp>
      <p:sp>
        <p:nvSpPr>
          <p:cNvPr id="6" name="Content Placeholder 3">
            <a:extLst>
              <a:ext uri="{FF2B5EF4-FFF2-40B4-BE49-F238E27FC236}">
                <a16:creationId xmlns:a16="http://schemas.microsoft.com/office/drawing/2014/main" id="{CC3840DA-1230-6ECA-9910-D3ED40B0129D}"/>
              </a:ext>
            </a:extLst>
          </p:cNvPr>
          <p:cNvSpPr txBox="1">
            <a:spLocks/>
          </p:cNvSpPr>
          <p:nvPr/>
        </p:nvSpPr>
        <p:spPr>
          <a:xfrm>
            <a:off x="3105536" y="5297953"/>
            <a:ext cx="5980927"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da-DK" sz="1400" b="1" dirty="0"/>
              <a:t>Bemærk:</a:t>
            </a:r>
          </a:p>
          <a:p>
            <a:pPr marL="0" indent="0">
              <a:buNone/>
            </a:pPr>
            <a:r>
              <a:rPr lang="da-DK" sz="1400" dirty="0"/>
              <a:t>F56, F57, F58 og F59 forventes at kunne ibrugtages fra juni 2026. Indtil da er det kun F50, F34 og F40, der kan anvendes ved vejtransport.</a:t>
            </a:r>
            <a:endParaRPr lang="da-DK" sz="1400" dirty="0">
              <a:cs typeface="Arial"/>
            </a:endParaRPr>
          </a:p>
        </p:txBody>
      </p:sp>
      <p:pic>
        <p:nvPicPr>
          <p:cNvPr id="2" name="Billede 1">
            <a:extLst>
              <a:ext uri="{FF2B5EF4-FFF2-40B4-BE49-F238E27FC236}">
                <a16:creationId xmlns:a16="http://schemas.microsoft.com/office/drawing/2014/main" id="{7625A5D9-CA1C-CC1C-BBC9-31E09A9B06D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414765" y="-117406"/>
            <a:ext cx="792000" cy="792000"/>
          </a:xfrm>
          <a:prstGeom prst="rect">
            <a:avLst/>
          </a:prstGeom>
        </p:spPr>
      </p:pic>
    </p:spTree>
    <p:extLst>
      <p:ext uri="{BB962C8B-B14F-4D97-AF65-F5344CB8AC3E}">
        <p14:creationId xmlns:p14="http://schemas.microsoft.com/office/powerpoint/2010/main" val="2619995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oldstyrelsen">
  <a:themeElements>
    <a:clrScheme name="Toldstyrelsen">
      <a:dk1>
        <a:srgbClr val="14143C"/>
      </a:dk1>
      <a:lt1>
        <a:srgbClr val="FFFFFF"/>
      </a:lt1>
      <a:dk2>
        <a:srgbClr val="D1C5C3"/>
      </a:dk2>
      <a:lt2>
        <a:srgbClr val="E8E2E1"/>
      </a:lt2>
      <a:accent1>
        <a:srgbClr val="14143C"/>
      </a:accent1>
      <a:accent2>
        <a:srgbClr val="72728A"/>
      </a:accent2>
      <a:accent3>
        <a:srgbClr val="A1A1B1"/>
      </a:accent3>
      <a:accent4>
        <a:srgbClr val="FFBB16"/>
      </a:accent4>
      <a:accent5>
        <a:srgbClr val="FFD673"/>
      </a:accent5>
      <a:accent6>
        <a:srgbClr val="FFEBB9"/>
      </a:accent6>
      <a:hlink>
        <a:srgbClr val="14143C"/>
      </a:hlink>
      <a:folHlink>
        <a:srgbClr val="14143C"/>
      </a:folHlink>
    </a:clrScheme>
    <a:fontScheme name="Toldstyrelsen">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æsentation1" id="{B5408806-20AB-4E6F-9212-F71E3F2261BB}" vid="{BE0D9A34-9895-475A-BA63-D5FDEFF8F059}"/>
    </a:ext>
  </a:extLst>
</a:theme>
</file>

<file path=ppt/theme/theme2.xml><?xml version="1.0" encoding="utf-8"?>
<a:theme xmlns:a="http://schemas.openxmlformats.org/drawingml/2006/main" name="1_Blank">
  <a:themeElements>
    <a:clrScheme name="Udviklingsstyrelsen">
      <a:dk1>
        <a:srgbClr val="14143C"/>
      </a:dk1>
      <a:lt1>
        <a:srgbClr val="FFFFFF"/>
      </a:lt1>
      <a:dk2>
        <a:srgbClr val="D1C5C3"/>
      </a:dk2>
      <a:lt2>
        <a:srgbClr val="E8E2E1"/>
      </a:lt2>
      <a:accent1>
        <a:srgbClr val="14143C"/>
      </a:accent1>
      <a:accent2>
        <a:srgbClr val="72728A"/>
      </a:accent2>
      <a:accent3>
        <a:srgbClr val="B8B8C4"/>
      </a:accent3>
      <a:accent4>
        <a:srgbClr val="1C69B9"/>
      </a:accent4>
      <a:accent5>
        <a:srgbClr val="77A5D5"/>
      </a:accent5>
      <a:accent6>
        <a:srgbClr val="BBD2EA"/>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1C69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77A5D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BBD2EA"/>
    </a:custClr>
  </a:custClrLst>
  <a:extLst>
    <a:ext uri="{05A4C25C-085E-4340-85A3-A5531E510DB2}">
      <thm15:themeFamily xmlns:thm15="http://schemas.microsoft.com/office/thememl/2012/main" name="Teknisk orienteringsmøde for EOer" id="{92526BC6-A9E7-4776-B303-3822E2AD2CB6}" vid="{2B0B3B1B-85CA-4C66-84F7-A0F7D7B2028D}"/>
    </a:ext>
  </a:extLst>
</a:theme>
</file>

<file path=ppt/theme/theme3.xml><?xml version="1.0" encoding="utf-8"?>
<a:theme xmlns:a="http://schemas.openxmlformats.org/drawingml/2006/main" name="Blank">
  <a:themeElements>
    <a:clrScheme name="Toldstyrelsen">
      <a:dk1>
        <a:srgbClr val="14143C"/>
      </a:dk1>
      <a:lt1>
        <a:srgbClr val="FFFFFF"/>
      </a:lt1>
      <a:dk2>
        <a:srgbClr val="D1C5C3"/>
      </a:dk2>
      <a:lt2>
        <a:srgbClr val="E8E2E1"/>
      </a:lt2>
      <a:accent1>
        <a:srgbClr val="14143C"/>
      </a:accent1>
      <a:accent2>
        <a:srgbClr val="72728A"/>
      </a:accent2>
      <a:accent3>
        <a:srgbClr val="B8B8C4"/>
      </a:accent3>
      <a:accent4>
        <a:srgbClr val="FFBB16"/>
      </a:accent4>
      <a:accent5>
        <a:srgbClr val="FFD673"/>
      </a:accent5>
      <a:accent6>
        <a:srgbClr val="FFEBB9"/>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FFEBB9"/>
    </a:custClr>
  </a:custClrLst>
  <a:extLst>
    <a:ext uri="{05A4C25C-085E-4340-85A3-A5531E510DB2}">
      <thm15:themeFamily xmlns:thm15="http://schemas.microsoft.com/office/thememl/2012/main" name="Toldstyrelsen 16-9.potx" id="{31473F19-2ACF-46C8-B4EF-62A874211CB6}" vid="{037B8656-4AC1-445A-95FF-9C86CDAC8A35}"/>
    </a:ext>
  </a:extLst>
</a:theme>
</file>

<file path=ppt/theme/theme4.xml><?xml version="1.0" encoding="utf-8"?>
<a:theme xmlns:a="http://schemas.openxmlformats.org/drawingml/2006/main" name="2_Blank">
  <a:themeElements>
    <a:clrScheme name="Toldstyrelsen">
      <a:dk1>
        <a:srgbClr val="14143C"/>
      </a:dk1>
      <a:lt1>
        <a:srgbClr val="FFFFFF"/>
      </a:lt1>
      <a:dk2>
        <a:srgbClr val="D1C5C3"/>
      </a:dk2>
      <a:lt2>
        <a:srgbClr val="E8E2E1"/>
      </a:lt2>
      <a:accent1>
        <a:srgbClr val="14143C"/>
      </a:accent1>
      <a:accent2>
        <a:srgbClr val="72728A"/>
      </a:accent2>
      <a:accent3>
        <a:srgbClr val="B8B8C4"/>
      </a:accent3>
      <a:accent4>
        <a:srgbClr val="FFBB16"/>
      </a:accent4>
      <a:accent5>
        <a:srgbClr val="FFD673"/>
      </a:accent5>
      <a:accent6>
        <a:srgbClr val="FFEBB9"/>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FFEBB9"/>
    </a:custClr>
  </a:custClrLst>
  <a:extLst>
    <a:ext uri="{05A4C25C-085E-4340-85A3-A5531E510DB2}">
      <thm15:themeFamily xmlns:thm15="http://schemas.microsoft.com/office/thememl/2012/main" name="Toldstyrelsen 16-9.potx" id="{31473F19-2ACF-46C8-B4EF-62A874211CB6}" vid="{037B8656-4AC1-445A-95FF-9C86CDAC8A35}"/>
    </a:ext>
  </a:extLst>
</a:theme>
</file>

<file path=ppt/theme/theme5.xml><?xml version="1.0" encoding="utf-8"?>
<a:theme xmlns:a="http://schemas.openxmlformats.org/drawingml/2006/main" name="1_Toldstyrelsen">
  <a:themeElements>
    <a:clrScheme name="Toldstyrelsen">
      <a:dk1>
        <a:srgbClr val="14143C"/>
      </a:dk1>
      <a:lt1>
        <a:srgbClr val="FFFFFF"/>
      </a:lt1>
      <a:dk2>
        <a:srgbClr val="D1C5C3"/>
      </a:dk2>
      <a:lt2>
        <a:srgbClr val="E8E2E1"/>
      </a:lt2>
      <a:accent1>
        <a:srgbClr val="14143C"/>
      </a:accent1>
      <a:accent2>
        <a:srgbClr val="72728A"/>
      </a:accent2>
      <a:accent3>
        <a:srgbClr val="A1A1B1"/>
      </a:accent3>
      <a:accent4>
        <a:srgbClr val="FFBB16"/>
      </a:accent4>
      <a:accent5>
        <a:srgbClr val="FFD673"/>
      </a:accent5>
      <a:accent6>
        <a:srgbClr val="FFEBB9"/>
      </a:accent6>
      <a:hlink>
        <a:srgbClr val="14143C"/>
      </a:hlink>
      <a:folHlink>
        <a:srgbClr val="14143C"/>
      </a:folHlink>
    </a:clrScheme>
    <a:fontScheme name="Toldstyrelsen">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æsentation1" id="{B5408806-20AB-4E6F-9212-F71E3F2261BB}" vid="{BE0D9A34-9895-475A-BA63-D5FDEFF8F059}"/>
    </a:ext>
  </a:extLst>
</a:theme>
</file>

<file path=ppt/theme/theme6.xml><?xml version="1.0" encoding="utf-8"?>
<a:theme xmlns:a="http://schemas.openxmlformats.org/drawingml/2006/main" name="3_Blank">
  <a:themeElements>
    <a:clrScheme name="Toldstyrelsen">
      <a:dk1>
        <a:srgbClr val="14143C"/>
      </a:dk1>
      <a:lt1>
        <a:srgbClr val="FFFFFF"/>
      </a:lt1>
      <a:dk2>
        <a:srgbClr val="D1C5C3"/>
      </a:dk2>
      <a:lt2>
        <a:srgbClr val="E8E2E1"/>
      </a:lt2>
      <a:accent1>
        <a:srgbClr val="14143C"/>
      </a:accent1>
      <a:accent2>
        <a:srgbClr val="72728A"/>
      </a:accent2>
      <a:accent3>
        <a:srgbClr val="B8B8C4"/>
      </a:accent3>
      <a:accent4>
        <a:srgbClr val="FFBB16"/>
      </a:accent4>
      <a:accent5>
        <a:srgbClr val="FFD673"/>
      </a:accent5>
      <a:accent6>
        <a:srgbClr val="FFEBB9"/>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FFEBB9"/>
    </a:custClr>
  </a:custClrLst>
  <a:extLst>
    <a:ext uri="{05A4C25C-085E-4340-85A3-A5531E510DB2}">
      <thm15:themeFamily xmlns:thm15="http://schemas.microsoft.com/office/thememl/2012/main" name="Toldstyrelsen 16-9.potx" id="{31473F19-2ACF-46C8-B4EF-62A874211CB6}" vid="{037B8656-4AC1-445A-95FF-9C86CDAC8A35}"/>
    </a:ext>
  </a:extLst>
</a:theme>
</file>

<file path=ppt/theme/theme7.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cademy Sans Office"/>
        <a:ea typeface=""/>
        <a:cs typeface=""/>
      </a:majorFont>
      <a:minorFont>
        <a:latin typeface="Academy Sans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cademy Sans Office"/>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92455f-dd39-46c2-a242-0e30632fa188">
      <UserInfo>
        <DisplayName>Dorthe Hansen</DisplayName>
        <AccountId>1420</AccountId>
        <AccountType/>
      </UserInfo>
      <UserInfo>
        <DisplayName>Jacob Christoffer Kjær</DisplayName>
        <AccountId>1960</AccountId>
        <AccountType/>
      </UserInfo>
      <UserInfo>
        <DisplayName>Mads Bytzer Munch</DisplayName>
        <AccountId>1195</AccountId>
        <AccountType/>
      </UserInfo>
      <UserInfo>
        <DisplayName>Janne Madsen</DisplayName>
        <AccountId>1252</AccountId>
        <AccountType/>
      </UserInfo>
      <UserInfo>
        <DisplayName>Suzanne J Kristiansen</DisplayName>
        <AccountId>957</AccountId>
        <AccountType/>
      </UserInfo>
    </SharedWithUsers>
    <lcf76f155ced4ddcb4097134ff3c332f xmlns="b99410e8-8a6a-49c6-81e8-d5ade3e7c0f2">
      <Terms xmlns="http://schemas.microsoft.com/office/infopath/2007/PartnerControls"/>
    </lcf76f155ced4ddcb4097134ff3c332f>
    <TaxCatchAll xmlns="2192455f-dd39-46c2-a242-0e30632fa188" xsi:nil="true"/>
    <System xmlns="b99410e8-8a6a-49c6-81e8-d5ade3e7c0f2" xsi:nil="true"/>
    <Status xmlns="b99410e8-8a6a-49c6-81e8-d5ade3e7c0f2">None</Statu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F5F31BAC119E48A47C88360B4E277D" ma:contentTypeVersion="21" ma:contentTypeDescription="Opret et nyt dokument." ma:contentTypeScope="" ma:versionID="d25675ab00eb837fb6a9a660816f031b">
  <xsd:schema xmlns:xsd="http://www.w3.org/2001/XMLSchema" xmlns:xs="http://www.w3.org/2001/XMLSchema" xmlns:p="http://schemas.microsoft.com/office/2006/metadata/properties" xmlns:ns2="b99410e8-8a6a-49c6-81e8-d5ade3e7c0f2" xmlns:ns3="2192455f-dd39-46c2-a242-0e30632fa188" targetNamespace="http://schemas.microsoft.com/office/2006/metadata/properties" ma:root="true" ma:fieldsID="d8c3c862848ae54e96d521873771251c" ns2:_="" ns3:_="">
    <xsd:import namespace="b99410e8-8a6a-49c6-81e8-d5ade3e7c0f2"/>
    <xsd:import namespace="2192455f-dd39-46c2-a242-0e30632fa188"/>
    <xsd:element name="properties">
      <xsd:complexType>
        <xsd:sequence>
          <xsd:element name="documentManagement">
            <xsd:complexType>
              <xsd:all>
                <xsd:element ref="ns2:Status"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System"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410e8-8a6a-49c6-81e8-d5ade3e7c0f2" elementFormDefault="qualified">
    <xsd:import namespace="http://schemas.microsoft.com/office/2006/documentManagement/types"/>
    <xsd:import namespace="http://schemas.microsoft.com/office/infopath/2007/PartnerControls"/>
    <xsd:element name="Status" ma:index="1" nillable="true" ma:displayName="Status" ma:default="None" ma:format="Dropdown" ma:internalName="Status">
      <xsd:simpleType>
        <xsd:union memberTypes="dms:Text">
          <xsd:simpleType>
            <xsd:restriction base="dms:Choice">
              <xsd:enumeration value="Not started"/>
              <xsd:enumeration value="In progress"/>
              <xsd:enumeration value="Intern review"/>
              <xsd:enumeration value="Completed"/>
              <xsd:enumeration value="None"/>
              <xsd:enumeration value="Ekstern review"/>
            </xsd:restriction>
          </xsd:simpleType>
        </xsd:un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77cd6466-0c3f-4dec-b109-a6ea28fc2e6f" ma:termSetId="09814cd3-568e-fe90-9814-8d621ff8fb84" ma:anchorId="fba54fb3-c3e1-fe81-a776-ca4b69148c4d" ma:open="true" ma:isKeyword="false">
      <xsd:complexType>
        <xsd:sequence>
          <xsd:element ref="pc:Terms" minOccurs="0" maxOccurs="1"/>
        </xsd:sequence>
      </xsd:complexType>
    </xsd:element>
    <xsd:element name="System" ma:index="25" nillable="true" ma:displayName="System" ma:format="Dropdown" ma:internalName="System">
      <xsd:simpleType>
        <xsd:restriction base="dms:Choice">
          <xsd:enumeration value="KRIA"/>
          <xsd:enumeration value="DMS Eksport"/>
          <xsd:enumeration value="DMS Forsendelse"/>
          <xsd:enumeration value="DMS Import"/>
          <xsd:enumeration value="DMS overordnet"/>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92455f-dd39-46c2-a242-0e30632fa188" elementFormDefault="qualified">
    <xsd:import namespace="http://schemas.microsoft.com/office/2006/documentManagement/types"/>
    <xsd:import namespace="http://schemas.microsoft.com/office/infopath/2007/PartnerControls"/>
    <xsd:element name="SharedWithUsers" ma:index="10" nillable="true" ma:displayName="Del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hidden="true" ma:internalName="SharedWithDetails" ma:readOnly="true">
      <xsd:simpleType>
        <xsd:restriction base="dms:Note"/>
      </xsd:simpleType>
    </xsd:element>
    <xsd:element name="TaxCatchAll" ma:index="23" nillable="true" ma:displayName="Taxonomy Catch All Column" ma:hidden="true" ma:list="{1ba37686-1f90-409d-b7c5-fb50cc7e7cbd}" ma:internalName="TaxCatchAll" ma:readOnly="false" ma:showField="CatchAllData" ma:web="2192455f-dd39-46c2-a242-0e30632fa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dhol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F0A96-0EA6-4387-A6A3-5DCE190226EE}">
  <ds:schemaRefs>
    <ds:schemaRef ds:uri="2192455f-dd39-46c2-a242-0e30632fa188"/>
    <ds:schemaRef ds:uri="816c2bc0-4c59-492e-8205-49764e97aacf"/>
    <ds:schemaRef ds:uri="a9ae444c-3fe9-4e4f-a4ee-bcf3c158e05f"/>
    <ds:schemaRef ds:uri="b99410e8-8a6a-49c6-81e8-d5ade3e7c0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96A19B5-79F3-48E7-8D0E-9A99269890A7}">
  <ds:schemaRefs>
    <ds:schemaRef ds:uri="2192455f-dd39-46c2-a242-0e30632fa188"/>
    <ds:schemaRef ds:uri="b99410e8-8a6a-49c6-81e8-d5ade3e7c0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037A36-33CA-46C7-BD88-283899F13FAB}">
  <ds:schemaRefs>
    <ds:schemaRef ds:uri="http://schemas.microsoft.com/sharepoint/v3/contenttype/forms"/>
  </ds:schemaRefs>
</ds:datastoreItem>
</file>

<file path=docMetadata/LabelInfo.xml><?xml version="1.0" encoding="utf-8"?>
<clbl:labelList xmlns:clbl="http://schemas.microsoft.com/office/2020/mipLabelMetadata">
  <clbl:label id="{7f79d73b-6a7a-4260-851c-2db4f77b37d6}" enabled="1" method="Standard" siteId="{2e93f0ed-ff36-46d4-9ce6-e0d902050cf5}" removed="0"/>
</clbl:labelList>
</file>

<file path=docProps/app.xml><?xml version="1.0" encoding="utf-8"?>
<Properties xmlns="http://schemas.openxmlformats.org/officeDocument/2006/extended-properties" xmlns:vt="http://schemas.openxmlformats.org/officeDocument/2006/docPropsVTypes">
  <Template>blank</Template>
  <TotalTime>0</TotalTime>
  <Words>3249</Words>
  <Application>Microsoft Office PowerPoint</Application>
  <PresentationFormat>Widescreen</PresentationFormat>
  <Paragraphs>545</Paragraphs>
  <Slides>20</Slides>
  <Notes>17</Notes>
  <HiddenSlides>2</HiddenSlides>
  <MMClips>0</MMClips>
  <ScaleCrop>false</ScaleCrop>
  <HeadingPairs>
    <vt:vector size="4" baseType="variant">
      <vt:variant>
        <vt:lpstr>Tema</vt:lpstr>
      </vt:variant>
      <vt:variant>
        <vt:i4>6</vt:i4>
      </vt:variant>
      <vt:variant>
        <vt:lpstr>Slidetitler</vt:lpstr>
      </vt:variant>
      <vt:variant>
        <vt:i4>20</vt:i4>
      </vt:variant>
    </vt:vector>
  </HeadingPairs>
  <TitlesOfParts>
    <vt:vector size="26" baseType="lpstr">
      <vt:lpstr>Toldstyrelsen</vt:lpstr>
      <vt:lpstr>1_Blank</vt:lpstr>
      <vt:lpstr>Blank</vt:lpstr>
      <vt:lpstr>2_Blank</vt:lpstr>
      <vt:lpstr>1_Toldstyrelsen</vt:lpstr>
      <vt:lpstr>3_Blank</vt:lpstr>
      <vt:lpstr>Kort vejledning i hvordan man vælger ENS-type</vt:lpstr>
      <vt:lpstr>Hvad er en ENS-angivelse?</vt:lpstr>
      <vt:lpstr>Sammensætning af ENS-angivelser</vt:lpstr>
      <vt:lpstr>Overordnet om master og house</vt:lpstr>
      <vt:lpstr>De 4 niveauer af ENS-oplysninger - overordnet</vt:lpstr>
      <vt:lpstr>Kategorier af  ENS-angivelser</vt:lpstr>
      <vt:lpstr>Kombinationer af F-beskeder ved flytransport</vt:lpstr>
      <vt:lpstr>Kombinationer af F-beskeder ved søtransport</vt:lpstr>
      <vt:lpstr>Kombinationer af F-beskeder ved vejtransport</vt:lpstr>
      <vt:lpstr>Kombinationer af F-beskeder ved jernbanetransport</vt:lpstr>
      <vt:lpstr>Kombinationer af F-beskeder</vt:lpstr>
      <vt:lpstr>Hvordan vælger jeg F-beskedtyper på flyfragt?</vt:lpstr>
      <vt:lpstr>Eksempel på valg af F-beskedtype ved  transport ad luftvejen  </vt:lpstr>
      <vt:lpstr>Hvordan vælger jeg F- beskedtyper for søfragt?</vt:lpstr>
      <vt:lpstr>Hvordan vælger jeg F- beskedtyper for  vejtransport?</vt:lpstr>
      <vt:lpstr>Hvordan vælger jeg F-beskedtyper for jernbanetransport?</vt:lpstr>
      <vt:lpstr>Sammenkædning af oplysninger</vt:lpstr>
      <vt:lpstr>PowerPoint-præsentation</vt:lpstr>
      <vt:lpstr>Forkortelser</vt:lpstr>
      <vt:lpstr>Nyttige links</vt:lpstr>
    </vt:vector>
  </TitlesOfParts>
  <Manager/>
  <Company>Skatteministeriet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Inden mødet begynder  kl. 10</dc:title>
  <dc:subject/>
  <dc:creator>Maja Sølvstrøm Jensen</dc:creator>
  <cp:keywords/>
  <dc:description/>
  <cp:lastModifiedBy>Henning Palm</cp:lastModifiedBy>
  <cp:revision>20</cp:revision>
  <cp:lastPrinted>2024-12-05T15:05:08Z</cp:lastPrinted>
  <dcterms:created xsi:type="dcterms:W3CDTF">2024-04-15T07:29:01Z</dcterms:created>
  <dcterms:modified xsi:type="dcterms:W3CDTF">2025-01-23T10:16:36Z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0x01010047F5F31BAC119E48A47C88360B4E277D</vt:lpwstr>
  </property>
</Properties>
</file>