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60_7899A49D.xml" ContentType="application/vnd.ms-powerpoint.comments+xml"/>
  <Override PartName="/ppt/comments/modernComment_16C_13E89A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modernComment_185_4CE7D2B0.xml" ContentType="application/vnd.ms-powerpoint.comments+xml"/>
  <Override PartName="/ppt/notesSlides/notesSlide20.xml" ContentType="application/vnd.openxmlformats-officedocument.presentationml.notesSlide+xml"/>
  <Override PartName="/ppt/comments/modernComment_186_A8B05C26.xml" ContentType="application/vnd.ms-powerpoint.comments+xml"/>
  <Override PartName="/ppt/notesSlides/notesSlide21.xml" ContentType="application/vnd.openxmlformats-officedocument.presentationml.notesSlide+xml"/>
  <Override PartName="/ppt/comments/modernComment_183_4931A3DE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326" r:id="rId5"/>
    <p:sldId id="344" r:id="rId6"/>
    <p:sldId id="355" r:id="rId7"/>
    <p:sldId id="350" r:id="rId8"/>
    <p:sldId id="351" r:id="rId9"/>
    <p:sldId id="352" r:id="rId10"/>
    <p:sldId id="364" r:id="rId11"/>
    <p:sldId id="365" r:id="rId12"/>
    <p:sldId id="367" r:id="rId13"/>
    <p:sldId id="368" r:id="rId14"/>
    <p:sldId id="369" r:id="rId15"/>
    <p:sldId id="370" r:id="rId16"/>
    <p:sldId id="354" r:id="rId17"/>
    <p:sldId id="356" r:id="rId18"/>
    <p:sldId id="357" r:id="rId19"/>
    <p:sldId id="363" r:id="rId20"/>
    <p:sldId id="361" r:id="rId21"/>
    <p:sldId id="384" r:id="rId22"/>
    <p:sldId id="385" r:id="rId23"/>
    <p:sldId id="386" r:id="rId24"/>
    <p:sldId id="388" r:id="rId25"/>
    <p:sldId id="389" r:id="rId26"/>
    <p:sldId id="390" r:id="rId27"/>
    <p:sldId id="387" r:id="rId28"/>
    <p:sldId id="383" r:id="rId2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4EEB1DA4-7E01-4ACD-9AA4-7E13C00EF332}">
          <p14:sldIdLst/>
        </p14:section>
        <p14:section name="Standardsektion" id="{CDA9363F-019F-4D1D-8704-1ECB6F56FA32}">
          <p14:sldIdLst>
            <p14:sldId id="326"/>
            <p14:sldId id="344"/>
            <p14:sldId id="355"/>
            <p14:sldId id="350"/>
            <p14:sldId id="351"/>
            <p14:sldId id="352"/>
            <p14:sldId id="364"/>
            <p14:sldId id="365"/>
            <p14:sldId id="367"/>
            <p14:sldId id="368"/>
            <p14:sldId id="369"/>
            <p14:sldId id="370"/>
            <p14:sldId id="354"/>
            <p14:sldId id="356"/>
            <p14:sldId id="357"/>
            <p14:sldId id="363"/>
            <p14:sldId id="361"/>
            <p14:sldId id="384"/>
            <p14:sldId id="385"/>
            <p14:sldId id="386"/>
            <p14:sldId id="388"/>
            <p14:sldId id="389"/>
            <p14:sldId id="390"/>
            <p14:sldId id="387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25A40-761F-2FCA-9713-93B1F80B74E4}" name="Tilde Jensen" initials="TJ" userId="S::Tilde.2.Jensen@ufst.dk::8aa2dc20-1a50-4a82-9445-8f912d0bdf4e" providerId="AD"/>
  <p188:author id="{6B2D9852-A2CB-3911-0743-03A37D868776}" name="Anna Brønden Berg" initials="ABB" userId="S::anna.berg@ufst.dk::5cf23d11-4ab9-4dfc-af70-4b9c131469ec" providerId="AD"/>
  <p188:author id="{5B81DA66-5D57-4078-4A89-1163D33CB0EA}" name="Rasmus Vidø" initials="RV" userId="S::rv@ufst.dk::e5755854-52e0-483a-915f-5c14c817a88d" providerId="AD"/>
  <p188:author id="{9A0A408B-0B96-ACE5-8F2E-41E95C0D7D99}" name="Trine Fuglholt Thomsen" initials="TT" userId="S::Trine.Thomsen@toldst.dk::9feb0f8f-e6b0-468d-9ab3-433f47994fee" providerId="AD"/>
  <p188:author id="{F7F59DB9-19B1-25C9-F1DF-0F6060DCCA93}" name="Andreas Rosendahl Lausten" initials="AL" userId="S::Andreas.Lausten@UFST.dk::ce8011c2-6a7e-47ab-b75c-0b60918108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118D9-09A8-6BEF-EE47-0748531DB7A0}" v="4" dt="2026-05-26T12:24:34.760"/>
    <p1510:client id="{CB5D5CBF-EF16-49FD-A893-B7DDEDF85769}" v="11" dt="2026-05-26T11:02:05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comments/modernComment_160_7899A4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560330-CC30-4F9D-AF21-3F138C03B7F0}" authorId="{6B2D9852-A2CB-3911-0743-03A37D868776}" status="resolved" created="2024-11-20T07:31:32.236" complete="100000">
    <pc:sldMkLst xmlns:pc="http://schemas.microsoft.com/office/powerpoint/2013/main/command">
      <pc:docMk/>
      <pc:sldMk cId="2023335069" sldId="352"/>
    </pc:sldMkLst>
    <p188:txBody>
      <a:bodyPr/>
      <a:lstStyle/>
      <a:p>
        <a:r>
          <a:rPr lang="da-DK"/>
          <a:t>OBS.  Vedhæftning af dokumentation bliver nok anderledes i den endelige løsning af DMS, da det gerne skulle være muligt at vedhæfte dokumentationen direkte i ansøgningen.  </a:t>
        </a:r>
      </a:p>
    </p188:txBody>
  </p188:cm>
</p188:cmLst>
</file>

<file path=ppt/comments/modernComment_16C_13E89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739646-1E8D-475C-83F9-166ECE0AA326}" authorId="{9A0A408B-0B96-ACE5-8F2E-41E95C0D7D99}" status="resolved" created="2025-09-09T10:44:12.58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04730" sldId="364"/>
      <ac:spMk id="4" creationId="{FDB3F00B-627C-0AB6-597D-9C942A178E92}"/>
      <ac:txMk cp="0" len="3">
        <ac:context len="20" hash="2786379688"/>
      </ac:txMk>
    </ac:txMkLst>
    <p188:pos x="4537325" y="1668653"/>
    <p188:replyLst>
      <p188:reply id="{AD62BC41-5DA9-48FE-94FA-96EEC7D71BDF}" authorId="{F7F59DB9-19B1-25C9-F1DF-0F6060DCCA93}" created="2025-09-09T11:20:11.853">
        <p188:txBody>
          <a:bodyPr/>
          <a:lstStyle/>
          <a:p>
            <a:r>
              <a:rPr lang="da-DK"/>
              <a:t>rettet</a:t>
            </a:r>
          </a:p>
        </p188:txBody>
      </p188:reply>
    </p188:replyLst>
    <p188:txBody>
      <a:bodyPr/>
      <a:lstStyle/>
      <a:p>
        <a:r>
          <a:rPr lang="da-DK"/>
          <a:t>Bør der ikke står Gruppe 12 i overskriften?</a:t>
        </a:r>
      </a:p>
    </p188:txBody>
  </p188:cm>
</p188:cmLst>
</file>

<file path=ppt/comments/modernComment_183_4931A3D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EFD0897-9B98-4583-8E15-A431C1D3A1BD}" authorId="{BE625A40-761F-2FCA-9713-93B1F80B74E4}" status="resolved" created="2026-05-20T08:40:31.43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27989982" sldId="387"/>
      <ac:picMk id="10" creationId="{2F230E75-DA69-2299-F4B3-0883EF77191F}"/>
    </ac:deMkLst>
    <p188:txBody>
      <a:bodyPr/>
      <a:lstStyle/>
      <a:p>
        <a:r>
          <a:rPr lang="da-DK"/>
          <a:t>Udskift screenshot</a:t>
        </a:r>
      </a:p>
    </p188:txBody>
  </p188:cm>
  <p188:cm id="{9A8AED4A-40A4-4908-9524-D04299288E24}" authorId="{BE625A40-761F-2FCA-9713-93B1F80B74E4}" status="resolved" created="2026-05-20T08:43:07.37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27989982" sldId="387"/>
      <ac:spMk id="6" creationId="{1CC6C9C6-3EB2-0EBD-2C0D-0B9E617524A8}"/>
      <ac:txMk cp="287">
        <ac:context len="293" hash="329375018"/>
      </ac:txMk>
    </ac:txMkLst>
    <p188:pos x="2053349" y="1147425"/>
    <p188:txBody>
      <a:bodyPr/>
      <a:lstStyle/>
      <a:p>
        <a:r>
          <a:rPr lang="da-DK"/>
          <a:t>Ikke oversat</a:t>
        </a:r>
      </a:p>
    </p188:txBody>
  </p188:cm>
</p188:cmLst>
</file>

<file path=ppt/comments/modernComment_185_4CE7D2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BD0868-1621-40F2-A870-DD238A725B98}" authorId="{BE625A40-761F-2FCA-9713-93B1F80B74E4}" status="resolved" created="2026-05-20T08:40:31.43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90261168" sldId="389"/>
      <ac:picMk id="10" creationId="{2A6901A6-B880-328E-1EBA-3956440F3047}"/>
    </ac:deMkLst>
    <p188:txBody>
      <a:bodyPr/>
      <a:lstStyle/>
      <a:p>
        <a:r>
          <a:rPr lang="da-DK"/>
          <a:t>Udskift screenshot</a:t>
        </a:r>
      </a:p>
    </p188:txBody>
  </p188:cm>
  <p188:cm id="{4EF91C58-1FE4-4089-85F6-9242367C612B}" authorId="{BE625A40-761F-2FCA-9713-93B1F80B74E4}" status="resolved" created="2026-05-20T08:43:07.37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90261168" sldId="389"/>
      <ac:spMk id="6" creationId="{4F53E76A-15D7-477D-3024-E9016922EB24}"/>
      <ac:txMk cp="7">
        <ac:context len="163" hash="764759719"/>
      </ac:txMk>
    </ac:txMkLst>
    <p188:pos x="2053349" y="1147425"/>
    <p188:txBody>
      <a:bodyPr/>
      <a:lstStyle/>
      <a:p>
        <a:r>
          <a:rPr lang="da-DK"/>
          <a:t>Ikke oversat</a:t>
        </a:r>
      </a:p>
    </p188:txBody>
  </p188:cm>
</p188:cmLst>
</file>

<file path=ppt/comments/modernComment_186_A8B05C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4369FB2-A71A-4E49-B37F-DEB2D19F95C6}" authorId="{BE625A40-761F-2FCA-9713-93B1F80B74E4}" status="resolved" created="2026-05-20T08:40:31.43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30130214" sldId="390"/>
      <ac:picMk id="10" creationId="{50FF3870-8AC6-2324-AA56-58C1BDAB15E7}"/>
    </ac:deMkLst>
    <p188:txBody>
      <a:bodyPr/>
      <a:lstStyle/>
      <a:p>
        <a:r>
          <a:rPr lang="da-DK"/>
          <a:t>Udskift screenshot</a:t>
        </a:r>
      </a:p>
    </p188:txBody>
  </p188:cm>
  <p188:cm id="{9FFC1DA7-B6DD-49B8-AAC2-DAD1EECA18D3}" authorId="{BE625A40-761F-2FCA-9713-93B1F80B74E4}" status="resolved" created="2026-05-20T08:43:07.37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30130214" sldId="390"/>
      <ac:spMk id="6" creationId="{83F1D059-798D-9828-B70D-5DD171FC2477}"/>
      <ac:txMk cp="7">
        <ac:context len="116" hash="928475431"/>
      </ac:txMk>
    </ac:txMkLst>
    <p188:pos x="2053349" y="1147425"/>
    <p188:txBody>
      <a:bodyPr/>
      <a:lstStyle/>
      <a:p>
        <a:r>
          <a:rPr lang="da-DK"/>
          <a:t>Ikke oversat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290DA-0A73-4C39-A7F0-AD661DA3A03B}" type="datetimeFigureOut">
              <a:rPr lang="da-DK" smtClean="0"/>
              <a:t>26-05-2026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59E6F-5EEB-4B68-9006-C63255B06D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583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745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8487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837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1763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0402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417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5703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5A2B3-5824-3D07-58C5-E1BFB3786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D634833-1041-B8AF-2612-C0621A8DC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C4E6A2D-84DA-4314-AF3A-0C04F9A75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6E94D14-34E7-EFD8-9639-14A37E49D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484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9298A-8FDE-5FD8-1A5E-CF2989AB7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B6E1085-75F4-D677-C2E5-E4CA876ED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5D9E533-4142-7151-F072-798C20921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CD1585-6F27-E3E4-34DB-CB026F4BA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7961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B4389-63DA-A572-7991-69D06CFC0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637A5AC-B35F-7909-26CF-0CFA4C613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64E3C7D-380E-D787-8FEF-F3C12B7D8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FBE57A8-4811-67E0-D213-401917E95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5091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88F05-FCC5-104B-7396-5B5B7B441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9008E66-35BD-B54F-659F-C5A620DE5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2E9A4E8-AE98-16C8-AD66-FB57FEFB4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83B3219-3B8A-3CB5-7760-8913B7AC5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01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>
              <a:cs typeface="Calibri"/>
            </a:endParaRPr>
          </a:p>
          <a:p>
            <a:endParaRPr lang="da-DK"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ademy Sans Office" panose="020B0503030000000000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ademy Sans Office" panose="020B050303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627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EA545-5102-2958-4149-5B89A6374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34BC905-6C3B-332B-0E93-63C1EDFF4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2FDBC40-0A8D-4282-FAEC-E98BA5A15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2F4095-EA31-FB4D-513C-1762F77CE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7879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D4341-DBD6-409D-1609-5A7DDF225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3A69299-0005-0898-73B5-AFEA63A84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63E1AEC-D321-A37D-4CF7-F16B8D496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25D444D-4CDC-9BCB-6C69-F61272D9C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485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14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9666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6937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736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37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77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59E6F-5EEB-4B68-9006-C63255B06D2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585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41C32-0E6C-61E1-C6E2-C933063F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264" y="286278"/>
            <a:ext cx="12888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525" y="1394807"/>
            <a:ext cx="7321550" cy="2068025"/>
          </a:xfr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5200">
                <a:solidFill>
                  <a:schemeClr val="tx1"/>
                </a:solidFill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7" y="3714750"/>
            <a:ext cx="7323138" cy="8458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cademy Sans Office" panose="020B0604020202020204" pitchFamily="34" charset="0"/>
              <a:buNone/>
              <a:defRPr sz="1800"/>
            </a:lvl1pPr>
            <a:lvl2pPr marL="0" indent="0" algn="l">
              <a:lnSpc>
                <a:spcPct val="100000"/>
              </a:lnSpc>
              <a:buFont typeface="Academy Sans Office" panose="020B0604020202020204" pitchFamily="34" charset="0"/>
              <a:buNone/>
              <a:defRPr sz="2000"/>
            </a:lvl2pPr>
            <a:lvl3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3pPr>
            <a:lvl4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4pPr>
            <a:lvl5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5pPr>
            <a:lvl6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6pPr>
            <a:lvl7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7pPr>
            <a:lvl8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8pPr>
            <a:lvl9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9pPr>
          </a:lstStyle>
          <a:p>
            <a:r>
              <a:rPr lang="da-DK"/>
              <a:t>Indsæt undertitel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50808B-E263-4FBC-9570-DFE480C0F8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51" y="350044"/>
            <a:ext cx="1911644" cy="139462"/>
          </a:xfrm>
        </p:spPr>
        <p:txBody>
          <a:bodyPr vert="horz" wrap="square" rIns="90000" anchor="t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 baseline="0"/>
            </a:lvl2pPr>
            <a:lvl3pPr marL="0" indent="0">
              <a:spcBef>
                <a:spcPts val="0"/>
              </a:spcBef>
              <a:buFontTx/>
              <a:buNone/>
              <a:defRPr sz="900" baseline="0"/>
            </a:lvl3pPr>
            <a:lvl4pPr>
              <a:spcBef>
                <a:spcPts val="0"/>
              </a:spcBef>
              <a:buFontTx/>
              <a:buNone/>
              <a:defRPr sz="900" baseline="0"/>
            </a:lvl4pPr>
            <a:lvl5pPr>
              <a:spcBef>
                <a:spcPts val="0"/>
              </a:spcBef>
              <a:buFontTx/>
              <a:buNone/>
              <a:defRPr sz="900" b="0" baseline="0"/>
            </a:lvl5pPr>
          </a:lstStyle>
          <a:p>
            <a:pPr lvl="0"/>
            <a:r>
              <a:rPr lang="da-DK"/>
              <a:t>Navn, titel, afdeling mv.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97343A0-2427-49D0-86FF-27809155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725" y="350044"/>
            <a:ext cx="1539582" cy="139462"/>
          </a:xfrm>
          <a:prstGeom prst="rect">
            <a:avLst/>
          </a:prstGeom>
        </p:spPr>
        <p:txBody>
          <a:bodyPr vert="horz" wrap="square" tIns="0" rIns="0" bIns="0" anchor="t" anchorCtr="0">
            <a:spAutoFit/>
          </a:bodyPr>
          <a:lstStyle>
            <a:lvl1pPr algn="r">
              <a:lnSpc>
                <a:spcPct val="111000"/>
              </a:lnSpc>
              <a:defRPr sz="90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65A69C-7052-301E-676F-237DB6502F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5898" y="4874291"/>
            <a:ext cx="9737417" cy="67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17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38ACC-B394-74C6-E6B3-C07CA14F4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0" y="591137"/>
            <a:ext cx="11156073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A523F30-C7FB-4D03-3647-75FB27BD1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2" y="1187450"/>
            <a:ext cx="11155301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91A603D-F3DB-B1FA-B1BA-70280EFA166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C59367-07A3-B623-7E93-0E8AD6784B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401" y="1872000"/>
            <a:ext cx="3477600" cy="4230337"/>
          </a:xfrm>
          <a:solidFill>
            <a:srgbClr val="E8E2E1"/>
          </a:solidFill>
        </p:spPr>
        <p:txBody>
          <a:bodyPr lIns="90000" tIns="90000" rIns="90000" bIns="9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28F41F1-D827-F932-52BC-90A8981095E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0862" y="1872000"/>
            <a:ext cx="3477600" cy="4229101"/>
          </a:xfrm>
          <a:solidFill>
            <a:srgbClr val="D0D0D8"/>
          </a:solidFill>
        </p:spPr>
        <p:txBody>
          <a:bodyPr lIns="90000" tIns="90000" rIns="90000" bIns="9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C286B0-0D73-B5F6-82E6-662B4144F9E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96261" y="1872000"/>
            <a:ext cx="3477600" cy="4228763"/>
          </a:xfrm>
          <a:solidFill>
            <a:schemeClr val="bg1"/>
          </a:solidFill>
        </p:spPr>
        <p:txBody>
          <a:bodyPr lIns="90000" tIns="90000" rIns="90000" bIns="9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06711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rgbClr val="141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814665"/>
            <a:ext cx="8281987" cy="2039815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Indsæt kapitel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3718762"/>
            <a:ext cx="5399087" cy="87609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cademy Sans Office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cademy Sans Office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/>
              <a:t>Tilføj underoverskrift</a:t>
            </a:r>
          </a:p>
        </p:txBody>
      </p:sp>
      <p:pic>
        <p:nvPicPr>
          <p:cNvPr id="8" name="Billede 7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791D7022-25A6-E39E-E295-3D69F2C6F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" y="6379200"/>
            <a:ext cx="176784" cy="16459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EFADBDA-48BC-7E4B-19C2-F5A2F153D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6" y="3090015"/>
            <a:ext cx="2373888" cy="268785"/>
          </a:xfrm>
          <a:prstGeom prst="rect">
            <a:avLst/>
          </a:prstGeom>
        </p:spPr>
      </p:pic>
      <p:sp>
        <p:nvSpPr>
          <p:cNvPr id="4" name="Pladsholder til slidenummer 2" hidden="1">
            <a:extLst>
              <a:ext uri="{FF2B5EF4-FFF2-40B4-BE49-F238E27FC236}">
                <a16:creationId xmlns:a16="http://schemas.microsoft.com/office/drawing/2014/main" id="{BB32A262-B59E-F7D6-BC10-E0CCED9FC2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377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ACAAAF4-0464-AF73-04F8-0EED1E3BF3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B0A69D-AC75-5A63-189A-CE29853537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814665"/>
            <a:ext cx="8281987" cy="2039815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Tilføj delemne til kapitel</a:t>
            </a:r>
          </a:p>
        </p:txBody>
      </p:sp>
      <p:pic>
        <p:nvPicPr>
          <p:cNvPr id="2" name="Billede 1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98D6D944-20D6-FD69-55F6-A7DB84C1E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" y="6379200"/>
            <a:ext cx="176784" cy="164592"/>
          </a:xfrm>
          <a:prstGeom prst="rect">
            <a:avLst/>
          </a:prstGeom>
        </p:spPr>
      </p:pic>
      <p:sp>
        <p:nvSpPr>
          <p:cNvPr id="3" name="Pladsholder til slidenummer 2" hidden="1">
            <a:extLst>
              <a:ext uri="{FF2B5EF4-FFF2-40B4-BE49-F238E27FC236}">
                <a16:creationId xmlns:a16="http://schemas.microsoft.com/office/drawing/2014/main" id="{6C67EFAC-E92B-35D4-682F-BA84E1732B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185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 grafik -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23AE5DC-7995-4788-C2A2-B65AE2F4E361}"/>
              </a:ext>
            </a:extLst>
          </p:cNvPr>
          <p:cNvSpPr/>
          <p:nvPr userDrawn="1"/>
        </p:nvSpPr>
        <p:spPr>
          <a:xfrm>
            <a:off x="6273600" y="0"/>
            <a:ext cx="59184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838ACC-B394-74C6-E6B3-C07CA14F4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1" y="591137"/>
            <a:ext cx="5400000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A523F30-C7FB-4D03-3647-75FB27BD1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187450"/>
            <a:ext cx="5399087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F9072F-8116-26A6-242E-09DBF1368E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400" y="1871663"/>
            <a:ext cx="5396625" cy="42303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100FAAD-1AEB-E9D6-DE10-A58A282F0A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 grafik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23AE5DC-7995-4788-C2A2-B65AE2F4E361}"/>
              </a:ext>
            </a:extLst>
          </p:cNvPr>
          <p:cNvSpPr/>
          <p:nvPr userDrawn="1"/>
        </p:nvSpPr>
        <p:spPr>
          <a:xfrm>
            <a:off x="6273600" y="0"/>
            <a:ext cx="5918400" cy="6858000"/>
          </a:xfrm>
          <a:prstGeom prst="rect">
            <a:avLst/>
          </a:prstGeom>
          <a:solidFill>
            <a:srgbClr val="D0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838ACC-B394-74C6-E6B3-C07CA14F4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1" y="591137"/>
            <a:ext cx="5400000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A523F30-C7FB-4D03-3647-75FB27BD1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187450"/>
            <a:ext cx="5399087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7CB5A8-980C-F694-B6CF-8167B59333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400" y="1871663"/>
            <a:ext cx="5396625" cy="42303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F03AA00-D4B5-0C35-A5B0-562376EAA7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FAEF609-0481-8D26-4DC6-450D422F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1" y="591137"/>
            <a:ext cx="5400000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7" name="Pladsholder til tekst 9">
            <a:extLst>
              <a:ext uri="{FF2B5EF4-FFF2-40B4-BE49-F238E27FC236}">
                <a16:creationId xmlns:a16="http://schemas.microsoft.com/office/drawing/2014/main" id="{B4176906-4204-87C6-74EE-82097A8DF9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187450"/>
            <a:ext cx="5399087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11CEBF-5348-1D8E-83C1-57886DEBC5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400" y="1871663"/>
            <a:ext cx="5396625" cy="42303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91C9CB39-7F3C-7CBC-D391-2E4F430F01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213" y="0"/>
            <a:ext cx="5919787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tIns="648000" anchor="ctr"/>
          <a:lstStyle>
            <a:lvl1pPr marL="0" indent="0" algn="ctr">
              <a:buNone/>
              <a:defRPr/>
            </a:lvl1pPr>
          </a:lstStyle>
          <a:p>
            <a:r>
              <a:rPr lang="da-DK"/>
              <a:t>Klik for at indsætte foto</a:t>
            </a:r>
          </a:p>
        </p:txBody>
      </p:sp>
      <p:sp>
        <p:nvSpPr>
          <p:cNvPr id="3" name="Pladsholder til slidenummer 2" hidden="1">
            <a:extLst>
              <a:ext uri="{FF2B5EF4-FFF2-40B4-BE49-F238E27FC236}">
                <a16:creationId xmlns:a16="http://schemas.microsoft.com/office/drawing/2014/main" id="{C28F525B-7DD7-3D60-7F8A-4A69006205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01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-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38ACC-B394-74C6-E6B3-C07CA14F4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1" y="591137"/>
            <a:ext cx="11157722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A523F30-C7FB-4D03-3647-75FB27BD1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187450"/>
            <a:ext cx="11156950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E3ADFBF-40DF-0969-20EC-CC106BE199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- blå">
    <p:bg>
      <p:bgPr>
        <a:solidFill>
          <a:srgbClr val="D0D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38ACC-B394-74C6-E6B3-C07CA14F4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1" y="591137"/>
            <a:ext cx="11157662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A523F30-C7FB-4D03-3647-75FB27BD1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187450"/>
            <a:ext cx="11156890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3C9AA7D-DE35-EA34-CB75-267FBC70EF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24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38ACC-B394-74C6-E6B3-C07CA14F4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1" y="591137"/>
            <a:ext cx="11157662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A523F30-C7FB-4D03-3647-75FB27BD1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187450"/>
            <a:ext cx="11156890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8A68E8C-5A14-4606-B24F-7413A9CDDB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2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591138"/>
            <a:ext cx="11157663" cy="8982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00" y="1871663"/>
            <a:ext cx="11157663" cy="4230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Indsæt punkt</a:t>
            </a:r>
          </a:p>
          <a:p>
            <a:pPr lvl="1"/>
            <a:r>
              <a:rPr lang="da-DK" noProof="0"/>
              <a:t>Punkt niveau 2</a:t>
            </a:r>
          </a:p>
          <a:p>
            <a:pPr lvl="2"/>
            <a:r>
              <a:rPr lang="da-DK" noProof="0"/>
              <a:t>Punkt niveau 3</a:t>
            </a:r>
          </a:p>
          <a:p>
            <a:pPr lvl="3"/>
            <a:r>
              <a:rPr lang="da-DK" noProof="0"/>
              <a:t>4</a:t>
            </a:r>
          </a:p>
          <a:p>
            <a:pPr lvl="4"/>
            <a:r>
              <a:rPr lang="da-DK" noProof="0"/>
              <a:t>5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  <a:p>
            <a:pPr lvl="1"/>
            <a:endParaRPr lang="da-DK" noProof="0"/>
          </a:p>
        </p:txBody>
      </p:sp>
      <p:grpSp>
        <p:nvGrpSpPr>
          <p:cNvPr id="2" name="Grid" hidden="1">
            <a:extLst>
              <a:ext uri="{FF2B5EF4-FFF2-40B4-BE49-F238E27FC236}">
                <a16:creationId xmlns:a16="http://schemas.microsoft.com/office/drawing/2014/main" id="{D9DA0217-DDBA-42D8-BFEA-C711061869D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A61A5F-B6DF-45B8-896B-33FF532A5490}"/>
                </a:ext>
              </a:extLst>
            </p:cNvPr>
            <p:cNvSpPr/>
            <p:nvPr userDrawn="1"/>
          </p:nvSpPr>
          <p:spPr>
            <a:xfrm>
              <a:off x="0" y="0"/>
              <a:ext cx="540000" cy="6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45933D-D26B-4871-9F0D-F4CC697CA5CF}"/>
                </a:ext>
              </a:extLst>
            </p:cNvPr>
            <p:cNvSpPr/>
            <p:nvPr userDrawn="1"/>
          </p:nvSpPr>
          <p:spPr>
            <a:xfrm>
              <a:off x="11652000" y="6102000"/>
              <a:ext cx="540000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F98958-2557-4BE5-95DA-04CE7AEF4586}"/>
                </a:ext>
              </a:extLst>
            </p:cNvPr>
            <p:cNvSpPr/>
            <p:nvPr userDrawn="1"/>
          </p:nvSpPr>
          <p:spPr>
            <a:xfrm flipV="1">
              <a:off x="1136000" y="1115999"/>
              <a:ext cx="360000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D6A944-E535-4B7C-B906-9F3806682A31}"/>
                </a:ext>
              </a:extLst>
            </p:cNvPr>
            <p:cNvSpPr/>
            <p:nvPr userDrawn="1"/>
          </p:nvSpPr>
          <p:spPr>
            <a:xfrm flipV="1">
              <a:off x="2092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DAD70B-D79A-4858-851E-7B49F1F95198}"/>
                </a:ext>
              </a:extLst>
            </p:cNvPr>
            <p:cNvSpPr/>
            <p:nvPr userDrawn="1"/>
          </p:nvSpPr>
          <p:spPr>
            <a:xfrm flipV="1">
              <a:off x="3048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B331D0-FEB9-4D2D-8004-762C2E119007}"/>
                </a:ext>
              </a:extLst>
            </p:cNvPr>
            <p:cNvSpPr/>
            <p:nvPr userDrawn="1"/>
          </p:nvSpPr>
          <p:spPr>
            <a:xfrm flipV="1">
              <a:off x="4004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5949D6-F9B8-4C31-9E7D-D7A8658AEE36}"/>
                </a:ext>
              </a:extLst>
            </p:cNvPr>
            <p:cNvSpPr/>
            <p:nvPr userDrawn="1"/>
          </p:nvSpPr>
          <p:spPr>
            <a:xfrm flipV="1">
              <a:off x="4960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ED0853-D766-41A3-82DC-907300F2E4F9}"/>
                </a:ext>
              </a:extLst>
            </p:cNvPr>
            <p:cNvSpPr/>
            <p:nvPr userDrawn="1"/>
          </p:nvSpPr>
          <p:spPr>
            <a:xfrm flipV="1">
              <a:off x="5916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906748-FD2B-4C9F-8C47-188489A17A75}"/>
                </a:ext>
              </a:extLst>
            </p:cNvPr>
            <p:cNvSpPr/>
            <p:nvPr userDrawn="1"/>
          </p:nvSpPr>
          <p:spPr>
            <a:xfrm flipV="1">
              <a:off x="6872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753919-057A-46F5-BAE9-8427341C6BF4}"/>
                </a:ext>
              </a:extLst>
            </p:cNvPr>
            <p:cNvSpPr/>
            <p:nvPr userDrawn="1"/>
          </p:nvSpPr>
          <p:spPr>
            <a:xfrm flipV="1">
              <a:off x="7828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F0372E-1B27-48BB-8296-72A14978DC99}"/>
                </a:ext>
              </a:extLst>
            </p:cNvPr>
            <p:cNvSpPr/>
            <p:nvPr userDrawn="1"/>
          </p:nvSpPr>
          <p:spPr>
            <a:xfrm flipV="1">
              <a:off x="8784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B14FB1-4F65-449B-8EEC-0D06182E37D0}"/>
                </a:ext>
              </a:extLst>
            </p:cNvPr>
            <p:cNvSpPr/>
            <p:nvPr userDrawn="1"/>
          </p:nvSpPr>
          <p:spPr>
            <a:xfrm flipV="1">
              <a:off x="9740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5217D4-9E07-420F-BDEF-B8FC8DD76716}"/>
                </a:ext>
              </a:extLst>
            </p:cNvPr>
            <p:cNvSpPr/>
            <p:nvPr userDrawn="1"/>
          </p:nvSpPr>
          <p:spPr>
            <a:xfrm flipV="1">
              <a:off x="10696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</p:grp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D5E8D499-BF45-4542-7A2D-1C3567526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1738" y="6429295"/>
            <a:ext cx="1584325" cy="1394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  <p:pic>
        <p:nvPicPr>
          <p:cNvPr id="57" name="Billede 56" descr="Et billede, der indeholder tekst, lys&#10;&#10;Automatisk genereret beskrivelse">
            <a:extLst>
              <a:ext uri="{FF2B5EF4-FFF2-40B4-BE49-F238E27FC236}">
                <a16:creationId xmlns:a16="http://schemas.microsoft.com/office/drawing/2014/main" id="{46703405-D54C-5FF0-6075-0C5EE12C3E0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" y="6379200"/>
            <a:ext cx="176784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8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cademy Sans Office Extrabold" panose="020B0903030000000000" pitchFamily="34" charset="0"/>
          <a:ea typeface="+mj-ea"/>
          <a:cs typeface="+mj-cs"/>
        </a:defRPr>
      </a:lvl1pPr>
    </p:titleStyle>
    <p:bodyStyle>
      <a:lvl1pPr marL="285750" indent="-285750" algn="l" defTabSz="432000" rtl="0" eaLnBrk="1" latinLnBrk="0" hangingPunct="1">
        <a:lnSpc>
          <a:spcPct val="111000"/>
        </a:lnSpc>
        <a:spcBef>
          <a:spcPts val="0"/>
        </a:spcBef>
        <a:buFont typeface="Academy Sans Office" panose="020B0604020202020204" pitchFamily="34" charset="0"/>
        <a:buChar char="•"/>
        <a:defRPr sz="15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00400" indent="-216000" algn="l" defTabSz="914400" rtl="0" eaLnBrk="1" latinLnBrk="0" hangingPunct="1">
        <a:lnSpc>
          <a:spcPct val="111000"/>
        </a:lnSpc>
        <a:spcBef>
          <a:spcPts val="0"/>
        </a:spcBef>
        <a:spcAft>
          <a:spcPts val="0"/>
        </a:spcAft>
        <a:buClr>
          <a:srgbClr val="14143C"/>
        </a:buClr>
        <a:buSzPct val="100000"/>
        <a:buFont typeface="Academy Sans Office" panose="020B0503030000000000" pitchFamily="34" charset="0"/>
        <a:buChar char="-"/>
        <a:tabLst/>
        <a:defRPr sz="1500" b="0" i="0" kern="1200" spc="0" baseline="0">
          <a:solidFill>
            <a:schemeClr val="tx1"/>
          </a:solidFill>
          <a:latin typeface="Academy Sans Office" panose="020B0503030000000000" pitchFamily="34" charset="0"/>
          <a:ea typeface="+mn-ea"/>
          <a:cs typeface="+mn-cs"/>
        </a:defRPr>
      </a:lvl2pPr>
      <a:lvl3pPr marL="784800" indent="-284400" algn="l" defTabSz="914400" rtl="0" eaLnBrk="1" latinLnBrk="0" hangingPunct="1">
        <a:lnSpc>
          <a:spcPct val="111000"/>
        </a:lnSpc>
        <a:spcBef>
          <a:spcPts val="0"/>
        </a:spcBef>
        <a:buClr>
          <a:srgbClr val="B8B8C4"/>
        </a:buClr>
        <a:buFont typeface="Academy Sans Office" panose="020B0503030000000000" pitchFamily="34" charset="0"/>
        <a:buChar char="•"/>
        <a:defRPr sz="15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800" indent="-284400" algn="l" defTabSz="914400" rtl="0" eaLnBrk="1" latinLnBrk="0" hangingPunct="1">
        <a:lnSpc>
          <a:spcPct val="100000"/>
        </a:lnSpc>
        <a:spcBef>
          <a:spcPts val="0"/>
        </a:spcBef>
        <a:buClr>
          <a:srgbClr val="B8B8C4"/>
        </a:buClr>
        <a:buSzPct val="100000"/>
        <a:buFont typeface="Academy Sans Office" panose="020B0503030000000000" pitchFamily="34" charset="0"/>
        <a:buChar char="•"/>
        <a:defRPr sz="15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784800" indent="-285750" algn="l" defTabSz="914400" rtl="0" eaLnBrk="1" latinLnBrk="0" hangingPunct="1">
        <a:lnSpc>
          <a:spcPct val="111000"/>
        </a:lnSpc>
        <a:spcBef>
          <a:spcPts val="0"/>
        </a:spcBef>
        <a:buClr>
          <a:srgbClr val="B8B8C4"/>
        </a:buClr>
        <a:buSzPct val="100000"/>
        <a:buFont typeface="Academy Sans Office" panose="020B0503030000000000" pitchFamily="34" charset="0"/>
        <a:buChar char="•"/>
        <a:tabLst/>
        <a:defRPr sz="15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784800" indent="-284400" algn="l" defTabSz="914400" rtl="0" eaLnBrk="1" latinLnBrk="0" hangingPunct="1">
        <a:lnSpc>
          <a:spcPct val="100000"/>
        </a:lnSpc>
        <a:spcBef>
          <a:spcPts val="0"/>
        </a:spcBef>
        <a:buClr>
          <a:srgbClr val="B8B8C4"/>
        </a:buClr>
        <a:buSzPct val="100000"/>
        <a:buFont typeface="Academy Sans Office" panose="020B0503030000000000" pitchFamily="34" charset="0"/>
        <a:buChar char="•"/>
        <a:tabLst/>
        <a:defRPr lang="da-DK" sz="1500" b="0" i="0" kern="1200" spc="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84800" indent="-284400" algn="l" defTabSz="914400" rtl="0" eaLnBrk="1" latinLnBrk="0" hangingPunct="1">
        <a:lnSpc>
          <a:spcPct val="100000"/>
        </a:lnSpc>
        <a:spcBef>
          <a:spcPts val="0"/>
        </a:spcBef>
        <a:buClr>
          <a:srgbClr val="B8B8C4"/>
        </a:buClr>
        <a:buSzPct val="100000"/>
        <a:buFont typeface="Academy Sans Office" panose="020B0503030000000000" pitchFamily="34" charset="0"/>
        <a:buChar char="•"/>
        <a:tabLst/>
        <a:defRPr lang="da-DK" sz="1500" b="0" i="0" kern="1200" spc="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84800" indent="-284400" algn="l" defTabSz="914400" rtl="0" eaLnBrk="1" latinLnBrk="0" hangingPunct="1">
        <a:lnSpc>
          <a:spcPct val="100000"/>
        </a:lnSpc>
        <a:spcBef>
          <a:spcPts val="0"/>
        </a:spcBef>
        <a:buClr>
          <a:srgbClr val="B8B8C4"/>
        </a:buClr>
        <a:buFont typeface="Academy Sans Office" panose="020B0503030000000000" pitchFamily="34" charset="0"/>
        <a:buChar char="•"/>
        <a:tabLst/>
        <a:defRPr lang="en-GB" sz="1500" b="0" kern="1200" spc="1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784800" indent="-284400" algn="l" defTabSz="914400" rtl="0" eaLnBrk="1" latinLnBrk="0" hangingPunct="1">
        <a:lnSpc>
          <a:spcPct val="100000"/>
        </a:lnSpc>
        <a:spcBef>
          <a:spcPts val="0"/>
        </a:spcBef>
        <a:buClr>
          <a:srgbClr val="B8B8C4"/>
        </a:buClr>
        <a:buFont typeface="Academy Sans Office" panose="020B0503030000000000" pitchFamily="34" charset="0"/>
        <a:buChar char="•"/>
        <a:tabLst/>
        <a:defRPr sz="15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00">
          <p15:clr>
            <a:srgbClr val="F26B43"/>
          </p15:clr>
        </p15:guide>
        <p15:guide id="2" pos="1534">
          <p15:clr>
            <a:srgbClr val="F26B43"/>
          </p15:clr>
        </p15:guide>
        <p15:guide id="3" orient="horz" pos="4126">
          <p15:clr>
            <a:srgbClr val="547EBF"/>
          </p15:clr>
        </p15:guide>
        <p15:guide id="5" pos="1912">
          <p15:clr>
            <a:srgbClr val="F26B43"/>
          </p15:clr>
        </p15:guide>
        <p15:guide id="7" pos="2516">
          <p15:clr>
            <a:srgbClr val="F26B43"/>
          </p15:clr>
        </p15:guide>
        <p15:guide id="8" pos="2742">
          <p15:clr>
            <a:srgbClr val="F26B43"/>
          </p15:clr>
        </p15:guide>
        <p15:guide id="9" pos="3122">
          <p15:clr>
            <a:srgbClr val="F26B43"/>
          </p15:clr>
        </p15:guide>
        <p15:guide id="10" pos="3348">
          <p15:clr>
            <a:srgbClr val="F26B43"/>
          </p15:clr>
        </p15:guide>
        <p15:guide id="11" pos="3726">
          <p15:clr>
            <a:srgbClr val="547EBF"/>
          </p15:clr>
        </p15:guide>
        <p15:guide id="12" pos="3954">
          <p15:clr>
            <a:srgbClr val="547EBF"/>
          </p15:clr>
        </p15:guide>
        <p15:guide id="13" pos="4332">
          <p15:clr>
            <a:srgbClr val="F26B43"/>
          </p15:clr>
        </p15:guide>
        <p15:guide id="14" pos="4560">
          <p15:clr>
            <a:srgbClr val="F26B43"/>
          </p15:clr>
        </p15:guide>
        <p15:guide id="15" pos="4938">
          <p15:clr>
            <a:srgbClr val="F26B43"/>
          </p15:clr>
        </p15:guide>
        <p15:guide id="16" pos="5164">
          <p15:clr>
            <a:srgbClr val="F26B43"/>
          </p15:clr>
        </p15:guide>
        <p15:guide id="17" pos="5542">
          <p15:clr>
            <a:srgbClr val="F26B43"/>
          </p15:clr>
        </p15:guide>
        <p15:guide id="18" pos="5768">
          <p15:clr>
            <a:srgbClr val="F26B43"/>
          </p15:clr>
        </p15:guide>
        <p15:guide id="19" pos="6146">
          <p15:clr>
            <a:srgbClr val="F26B43"/>
          </p15:clr>
        </p15:guide>
        <p15:guide id="20" pos="6374">
          <p15:clr>
            <a:srgbClr val="F26B43"/>
          </p15:clr>
        </p15:guide>
        <p15:guide id="21" pos="6752">
          <p15:clr>
            <a:srgbClr val="F26B43"/>
          </p15:clr>
        </p15:guide>
        <p15:guide id="22" pos="6980">
          <p15:clr>
            <a:srgbClr val="F26B43"/>
          </p15:clr>
        </p15:guide>
        <p15:guide id="23" pos="702">
          <p15:clr>
            <a:srgbClr val="F26B43"/>
          </p15:clr>
        </p15:guide>
        <p15:guide id="24" pos="928">
          <p15:clr>
            <a:srgbClr val="F26B43"/>
          </p15:clr>
        </p15:guide>
        <p15:guide id="26" orient="horz" pos="1179">
          <p15:clr>
            <a:srgbClr val="547EBF"/>
          </p15:clr>
        </p15:guide>
        <p15:guide id="30" orient="horz" pos="408">
          <p15:clr>
            <a:srgbClr val="547EBF"/>
          </p15:clr>
        </p15:guide>
        <p15:guide id="31" pos="7355">
          <p15:clr>
            <a:srgbClr val="547EBF"/>
          </p15:clr>
        </p15:guide>
        <p15:guide id="32" orient="horz" pos="3843">
          <p15:clr>
            <a:srgbClr val="547EBF"/>
          </p15:clr>
        </p15:guide>
        <p15:guide id="33" pos="326">
          <p15:clr>
            <a:srgbClr val="547EBF"/>
          </p15:clr>
        </p15:guide>
        <p15:guide id="35" pos="2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oldst.dk/erhverv/toldsystemer/dms/skriftlige-vejledninger-til-dms-onli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info.skat.dk/data.aspx?oid=222989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5_4CE7D2B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6_A8B05C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3_4931A3DE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0_7899A49D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hyperlink" Target="https://info.skat.dk/data.aspx?oid=222989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6C_13E89A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388393-1C9A-C976-05E9-5AC09316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004B300-8255-6A97-9517-9EA11E238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4" y="1394807"/>
            <a:ext cx="8710365" cy="2068025"/>
          </a:xfrm>
        </p:spPr>
        <p:txBody>
          <a:bodyPr/>
          <a:lstStyle/>
          <a:p>
            <a:r>
              <a:rPr lang="da-DK">
                <a:latin typeface="Academy Sans Office Extrabold"/>
              </a:rPr>
              <a:t>Delvis </a:t>
            </a:r>
            <a:r>
              <a:rPr lang="da-DK" err="1">
                <a:latin typeface="Academy Sans Office Extrabold"/>
              </a:rPr>
              <a:t>ugyldiggørelse</a:t>
            </a:r>
            <a:endParaRPr lang="da-DK"/>
          </a:p>
        </p:txBody>
      </p:sp>
      <p:sp>
        <p:nvSpPr>
          <p:cNvPr id="10" name="Undertitel 9">
            <a:extLst>
              <a:ext uri="{FF2B5EF4-FFF2-40B4-BE49-F238E27FC236}">
                <a16:creationId xmlns:a16="http://schemas.microsoft.com/office/drawing/2014/main" id="{DB2791F2-1583-73AB-33A5-4EF4528F53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a-DK"/>
              <a:t>Opdateret 26. maj 2026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040E038-3E24-733E-BADA-C6AC23D4C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E84DE63F-90AC-A9D6-2214-B5CDB2E7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73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/>
              <a:t>Trin 3</a:t>
            </a:r>
          </a:p>
          <a:p>
            <a:pPr marL="0" indent="0">
              <a:buNone/>
            </a:pPr>
            <a:r>
              <a:rPr lang="da-DK" sz="1200"/>
              <a:t>Du er nu på</a:t>
            </a:r>
            <a:r>
              <a:rPr lang="da-DK" sz="1200" b="1"/>
              <a:t> Supplerende dokumenter (12 03 000 000), øvrige referencer (12 04 000 000) og bevillinger (12 12 000 000)</a:t>
            </a:r>
            <a:r>
              <a:rPr lang="da-DK" sz="1200"/>
              <a:t>.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Herefter skal du udfylde</a:t>
            </a:r>
            <a:r>
              <a:rPr lang="da-DK" sz="1200" b="1"/>
              <a:t> Type, Dokumentidentifikation, </a:t>
            </a:r>
            <a:r>
              <a:rPr lang="da-DK" sz="1200" b="1" err="1"/>
              <a:t>DokumentID</a:t>
            </a:r>
            <a:r>
              <a:rPr lang="da-DK" sz="1200" b="1"/>
              <a:t>, Dokumentnummer </a:t>
            </a:r>
            <a:r>
              <a:rPr lang="da-DK" sz="1200"/>
              <a:t>og </a:t>
            </a:r>
            <a:r>
              <a:rPr lang="da-DK" sz="1200" b="1"/>
              <a:t>Bevillingsindehaver</a:t>
            </a:r>
            <a:r>
              <a:rPr lang="da-DK" sz="1200"/>
              <a:t>. 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I dette tilfælde er der sket en dobbeltregistrering, og derfor refereres der til MRN på den tidligere angivelse, hvor vareposten fremgår. 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Når felterne er udfyldt, klikker du på </a:t>
            </a:r>
            <a:r>
              <a:rPr lang="da-DK" sz="1200" b="1"/>
              <a:t>GEM</a:t>
            </a:r>
            <a:r>
              <a:rPr lang="da-DK" sz="1200"/>
              <a:t>.</a:t>
            </a:r>
          </a:p>
        </p:txBody>
      </p:sp>
      <p:pic>
        <p:nvPicPr>
          <p:cNvPr id="10" name="Pladsholder til indhold 9" descr="Et billede, der indeholder tekst, skærmbillede, software, nummer/tal&#10;&#10;Beskrivelsen er genereret automatisk">
            <a:extLst>
              <a:ext uri="{FF2B5EF4-FFF2-40B4-BE49-F238E27FC236}">
                <a16:creationId xmlns:a16="http://schemas.microsoft.com/office/drawing/2014/main" id="{423C5F67-A1E1-9963-5592-7BB0A3E1B74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4114482" y="1874796"/>
            <a:ext cx="7482288" cy="4149724"/>
          </a:xfrm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9121557" y="2701655"/>
            <a:ext cx="2404647" cy="20773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EA4A8B86-68CE-8D15-F737-F65C355837D4}"/>
              </a:ext>
            </a:extLst>
          </p:cNvPr>
          <p:cNvSpPr/>
          <p:nvPr/>
        </p:nvSpPr>
        <p:spPr>
          <a:xfrm>
            <a:off x="9121556" y="3004618"/>
            <a:ext cx="2404647" cy="20773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13852B2A-C346-D619-52B5-288843451624}"/>
              </a:ext>
            </a:extLst>
          </p:cNvPr>
          <p:cNvSpPr/>
          <p:nvPr/>
        </p:nvSpPr>
        <p:spPr>
          <a:xfrm>
            <a:off x="9121557" y="3298402"/>
            <a:ext cx="2404647" cy="1985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E8F2D212-999F-908E-436E-8224C4CF3258}"/>
              </a:ext>
            </a:extLst>
          </p:cNvPr>
          <p:cNvSpPr/>
          <p:nvPr/>
        </p:nvSpPr>
        <p:spPr>
          <a:xfrm>
            <a:off x="9121556" y="5079462"/>
            <a:ext cx="2404647" cy="20773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D1AD4D68-72A9-64CF-C1E6-849669112B9A}"/>
              </a:ext>
            </a:extLst>
          </p:cNvPr>
          <p:cNvSpPr/>
          <p:nvPr/>
        </p:nvSpPr>
        <p:spPr>
          <a:xfrm>
            <a:off x="9121557" y="5391607"/>
            <a:ext cx="2404647" cy="20773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15" name="Rektangel: afrundede hjørner 14">
            <a:extLst>
              <a:ext uri="{FF2B5EF4-FFF2-40B4-BE49-F238E27FC236}">
                <a16:creationId xmlns:a16="http://schemas.microsoft.com/office/drawing/2014/main" id="{CBB5733F-5D31-7716-BA30-DAA9A526EA0C}"/>
              </a:ext>
            </a:extLst>
          </p:cNvPr>
          <p:cNvSpPr/>
          <p:nvPr/>
        </p:nvSpPr>
        <p:spPr>
          <a:xfrm>
            <a:off x="10746543" y="5786378"/>
            <a:ext cx="366527" cy="2352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34AFC2-6404-F8D5-10AD-0C634C6B39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/>
              <a:t>Trin for trin 3/4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FDDDBE1-AA82-B6E3-2190-616A8EFB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Hoveddel: Gruppe 12</a:t>
            </a:r>
          </a:p>
        </p:txBody>
      </p:sp>
    </p:spTree>
    <p:extLst>
      <p:ext uri="{BB962C8B-B14F-4D97-AF65-F5344CB8AC3E}">
        <p14:creationId xmlns:p14="http://schemas.microsoft.com/office/powerpoint/2010/main" val="27469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/>
              <a:t>Trin 4</a:t>
            </a:r>
          </a:p>
          <a:p>
            <a:pPr marL="0" indent="0">
              <a:buNone/>
            </a:pPr>
            <a:r>
              <a:rPr lang="da-DK" sz="1200"/>
              <a:t>Herefter vil de indtastede informationer blive tilføjet i </a:t>
            </a:r>
            <a:r>
              <a:rPr lang="da-DK" sz="1200" b="1"/>
              <a:t>feltet</a:t>
            </a:r>
            <a:r>
              <a:rPr lang="da-DK" sz="1200"/>
              <a:t>. 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Her skal du tjekke, at oplysningerne er tilføjet. Opdager du en fejl i disse, klikker du på </a:t>
            </a:r>
            <a:r>
              <a:rPr lang="da-DK" sz="1200" b="1"/>
              <a:t>blyanten</a:t>
            </a:r>
            <a:r>
              <a:rPr lang="da-DK" sz="1200"/>
              <a:t> i højre side for at rette oplysningerne.  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Når dette er gjort, kan du gå videre med vejledningen.</a:t>
            </a:r>
          </a:p>
          <a:p>
            <a:pPr marL="0" indent="-179705">
              <a:buNone/>
            </a:pPr>
            <a:endParaRPr lang="da-DK" sz="1200"/>
          </a:p>
          <a:p>
            <a:pPr marL="0" indent="0">
              <a:buNone/>
            </a:pPr>
            <a:endParaRPr lang="da-DK" sz="1300" b="1"/>
          </a:p>
        </p:txBody>
      </p:sp>
      <p:pic>
        <p:nvPicPr>
          <p:cNvPr id="9" name="Pladsholder til indhold 8" descr="Et billede, der indeholder tekst, skærmbillede, Font/skrifttype, nummer/tal&#10;&#10;Beskrivelsen er genereret automatisk">
            <a:extLst>
              <a:ext uri="{FF2B5EF4-FFF2-40B4-BE49-F238E27FC236}">
                <a16:creationId xmlns:a16="http://schemas.microsoft.com/office/drawing/2014/main" id="{702E46D2-00E2-ABF2-D69E-72AB7FD7DA8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4077760" y="1870331"/>
            <a:ext cx="7895421" cy="1689039"/>
          </a:xfrm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4163967" y="2444596"/>
            <a:ext cx="7720286" cy="272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665435-350A-F8E6-72A8-C4988AF932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/>
              <a:t>Trin for trin 4/4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16E3282-980F-7551-77E6-C72968A6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Hoveddel: Gruppe 12</a:t>
            </a:r>
          </a:p>
        </p:txBody>
      </p:sp>
    </p:spTree>
    <p:extLst>
      <p:ext uri="{BB962C8B-B14F-4D97-AF65-F5344CB8AC3E}">
        <p14:creationId xmlns:p14="http://schemas.microsoft.com/office/powerpoint/2010/main" val="21508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DB3F00B-627C-0AB6-597D-9C942A178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400" dirty="0">
                <a:latin typeface="Academy Sans Office Extrabold"/>
              </a:rPr>
              <a:t>Slet varepost uden vareregnskab</a:t>
            </a:r>
            <a:endParaRPr lang="da-DK" sz="4400" dirty="0"/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05EE7B7E-6988-E7CF-1D79-06A8DA97B7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a-DK"/>
              <a:t>Varepostniveau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FA93A14-0436-133A-F434-3E19E28E29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100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>
                <a:latin typeface="Academy Sans Office Extrabold"/>
              </a:rPr>
              <a:t>Udfyld varepost</a:t>
            </a:r>
            <a:endParaRPr lang="da-DK" b="0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/>
              <a:t>Trin 1</a:t>
            </a:r>
          </a:p>
          <a:p>
            <a:pPr marL="0" indent="0">
              <a:buNone/>
            </a:pPr>
            <a:r>
              <a:rPr lang="da-DK" sz="1200"/>
              <a:t>Varepostniveauet indeholder alle detaljerede oplysninger om en bestemt vare i angivelsen. Antallet af vareposter er ofte bestemt af antallet af forskellige varer (fx med forskellige varekoder). </a:t>
            </a:r>
            <a:endParaRPr lang="da-DK" sz="12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Klik på </a:t>
            </a:r>
            <a:r>
              <a:rPr lang="da-DK" sz="1200" b="1"/>
              <a:t>Varepost</a:t>
            </a:r>
            <a:r>
              <a:rPr lang="da-DK" sz="1200"/>
              <a:t>. </a:t>
            </a:r>
          </a:p>
          <a:p>
            <a:pPr marL="0" indent="-179705">
              <a:buNone/>
            </a:pPr>
            <a:endParaRPr lang="da-DK" sz="1200"/>
          </a:p>
          <a:p>
            <a:pPr marL="0" indent="0">
              <a:buNone/>
            </a:pPr>
            <a:endParaRPr lang="da-DK" sz="1300" b="1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6E3830F-F5B6-4BBC-AE51-258584F7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1/5</a:t>
            </a:r>
          </a:p>
        </p:txBody>
      </p:sp>
      <p:pic>
        <p:nvPicPr>
          <p:cNvPr id="12" name="Pladsholder til indhold 11" descr="Et billede, der indeholder tekst, skærmbillede, nummer/tal, software&#10;&#10;Automatisk genereret beskrivelse">
            <a:extLst>
              <a:ext uri="{FF2B5EF4-FFF2-40B4-BE49-F238E27FC236}">
                <a16:creationId xmlns:a16="http://schemas.microsoft.com/office/drawing/2014/main" id="{B022EBBC-5273-2395-F474-95C2559338A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73" y="1872000"/>
            <a:ext cx="7600226" cy="4164340"/>
          </a:xfrm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4448569" y="2453775"/>
            <a:ext cx="357347" cy="1618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5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>
                <a:latin typeface="Academy Sans Office Extrabold"/>
              </a:rPr>
              <a:t>Udfyld varepost</a:t>
            </a:r>
            <a:endParaRPr lang="da-DK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/>
              <a:t>Trin 2</a:t>
            </a:r>
          </a:p>
          <a:p>
            <a:pPr marL="0" indent="0">
              <a:buNone/>
            </a:pPr>
            <a:r>
              <a:rPr lang="da-DK" sz="1200"/>
              <a:t>Her vælger du den varepost, som du ønsker at slette.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 sz="1200"/>
              <a:t>Siden viser de vareposter, som er registreret på din angivelse. Det kan derfor variere, hvor mange vareposter der fremgår. 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I dette tilfælde er der tre vareposter, og vi ønsker at slette </a:t>
            </a:r>
            <a:r>
              <a:rPr lang="da-DK" sz="1200" b="1"/>
              <a:t>Varepost 2</a:t>
            </a:r>
            <a:r>
              <a:rPr lang="da-DK" sz="1200"/>
              <a:t>. </a:t>
            </a:r>
            <a:endParaRPr lang="da-DK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Vær opmærksom på at slette den korrekte varepost, da du ellers skal oprette den på ny. 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Klik på </a:t>
            </a:r>
            <a:r>
              <a:rPr lang="da-DK" sz="1200" b="1"/>
              <a:t>SLET</a:t>
            </a:r>
            <a:r>
              <a:rPr lang="da-DK" sz="1200"/>
              <a:t> ud for den ønskede varepost. </a:t>
            </a:r>
          </a:p>
          <a:p>
            <a:pPr marL="0" indent="-179705">
              <a:buNone/>
            </a:pPr>
            <a:endParaRPr lang="da-DK" sz="1200"/>
          </a:p>
          <a:p>
            <a:pPr marL="0" indent="0">
              <a:buNone/>
            </a:pPr>
            <a:endParaRPr lang="da-DK" sz="1300" b="1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6E3830F-F5B6-4BBC-AE51-258584F7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2/5</a:t>
            </a:r>
          </a:p>
        </p:txBody>
      </p:sp>
      <p:pic>
        <p:nvPicPr>
          <p:cNvPr id="10" name="Pladsholder til indhold 9" descr="Et billede, der indeholder tekst, skærmbillede, software, Computerikon&#10;&#10;Automatisk genereret beskrivelse">
            <a:extLst>
              <a:ext uri="{FF2B5EF4-FFF2-40B4-BE49-F238E27FC236}">
                <a16:creationId xmlns:a16="http://schemas.microsoft.com/office/drawing/2014/main" id="{BBAE3EB4-3731-D7E7-531B-962D0339908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"/>
          <a:stretch/>
        </p:blipFill>
        <p:spPr>
          <a:xfrm>
            <a:off x="4088683" y="1880404"/>
            <a:ext cx="7777252" cy="4230337"/>
          </a:xfrm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11316252" y="4881761"/>
            <a:ext cx="464622" cy="24313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61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>
                <a:latin typeface="+mj-lt"/>
              </a:rPr>
              <a:t>Udfyld varepost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/>
              <a:t>Trin 3</a:t>
            </a:r>
          </a:p>
          <a:p>
            <a:pPr marL="0" indent="0">
              <a:buNone/>
            </a:pPr>
            <a:r>
              <a:rPr lang="da-DK" sz="1200"/>
              <a:t>Nu vil din varepost blive fjernet fra siden. 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Når du har slettet den ønskede varepost, som i dette tilfælde er Varepost 2, vil den blive fjernet fra oversigten over vareposter. 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Når vareposten er fjernet, klikker du på </a:t>
            </a:r>
            <a:r>
              <a:rPr lang="da-DK" sz="1200" b="1"/>
              <a:t>INDSEND</a:t>
            </a:r>
            <a:r>
              <a:rPr lang="da-DK" sz="1200"/>
              <a:t>. </a:t>
            </a:r>
          </a:p>
          <a:p>
            <a:pPr marL="0" indent="0">
              <a:buNone/>
            </a:pPr>
            <a:endParaRPr lang="da-DK" sz="1200"/>
          </a:p>
          <a:p>
            <a:pPr marL="0" indent="-179705">
              <a:buNone/>
            </a:pPr>
            <a:endParaRPr lang="da-DK" sz="1200"/>
          </a:p>
          <a:p>
            <a:pPr marL="0" indent="0">
              <a:buNone/>
            </a:pPr>
            <a:endParaRPr lang="da-DK" sz="1300" b="1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6E3830F-F5B6-4BBC-AE51-258584F7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3/5</a:t>
            </a:r>
          </a:p>
        </p:txBody>
      </p:sp>
      <p:pic>
        <p:nvPicPr>
          <p:cNvPr id="11" name="Pladsholder til indhold 10" descr="Et billede, der indeholder tekst, skærmbillede, software, Computerikon&#10;&#10;Automatisk genereret beskrivelse">
            <a:extLst>
              <a:ext uri="{FF2B5EF4-FFF2-40B4-BE49-F238E27FC236}">
                <a16:creationId xmlns:a16="http://schemas.microsoft.com/office/drawing/2014/main" id="{47CDBB73-CBAF-0EA6-AB11-CC04A3D7D19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15" y="1870329"/>
            <a:ext cx="7531484" cy="4110253"/>
          </a:xfrm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11162846" y="2531013"/>
            <a:ext cx="513207" cy="2084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25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>
                <a:latin typeface="Academy Sans Office Extrabold"/>
              </a:rPr>
              <a:t>Udfyld varepost</a:t>
            </a:r>
            <a:endParaRPr lang="da-DK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/>
              <a:t>Trin 4</a:t>
            </a:r>
          </a:p>
          <a:p>
            <a:pPr marL="0" indent="0">
              <a:buNone/>
            </a:pPr>
            <a:r>
              <a:rPr lang="da-DK" sz="1200"/>
              <a:t>Når du har anmodet om delvis ugyldiggørelse, vil din angivelse blive udtaget til manuel behandling.  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 dirty="0"/>
              <a:t>For at aflæse status på den manuelle behandling, </a:t>
            </a:r>
            <a:r>
              <a:rPr lang="da-DK" sz="1200"/>
              <a:t>skal du kigge under </a:t>
            </a:r>
            <a:r>
              <a:rPr lang="da-DK" sz="1200" b="1" dirty="0"/>
              <a:t>Manuel håndteringsstatus</a:t>
            </a:r>
            <a:r>
              <a:rPr lang="da-DK" sz="1200" dirty="0"/>
              <a:t>. Her kan du se, at din angivelse er ved at blive behandlet af Toldstyrelsen. 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Du skal derfor afvente svar på sagsbehandlingen. 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-179705">
              <a:buNone/>
            </a:pPr>
            <a:endParaRPr lang="da-DK" sz="1200"/>
          </a:p>
          <a:p>
            <a:pPr marL="0" indent="0">
              <a:buNone/>
            </a:pPr>
            <a:endParaRPr lang="da-DK" sz="1300" b="1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6E3830F-F5B6-4BBC-AE51-258584F7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4/5</a:t>
            </a:r>
          </a:p>
        </p:txBody>
      </p:sp>
      <p:pic>
        <p:nvPicPr>
          <p:cNvPr id="14" name="Pladsholder til indhold 13" descr="Et billede, der indeholder tekst, skærmbillede, software, Font/skrifttype&#10;&#10;Beskrivelsen er genereret automatisk">
            <a:extLst>
              <a:ext uri="{FF2B5EF4-FFF2-40B4-BE49-F238E27FC236}">
                <a16:creationId xmlns:a16="http://schemas.microsoft.com/office/drawing/2014/main" id="{6978AB3A-F5D9-9C8F-EC49-C9C50814046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7038" y="1872636"/>
            <a:ext cx="8121804" cy="2926515"/>
          </a:xfrm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4229166" y="4293307"/>
            <a:ext cx="875716" cy="2846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43EE4A35-CE38-57BF-D8CC-9DB06496F4F5}"/>
              </a:ext>
            </a:extLst>
          </p:cNvPr>
          <p:cNvSpPr/>
          <p:nvPr/>
        </p:nvSpPr>
        <p:spPr>
          <a:xfrm>
            <a:off x="4232014" y="3775765"/>
            <a:ext cx="680571" cy="2753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66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>
                <a:latin typeface="+mj-lt"/>
              </a:rPr>
              <a:t>Udfyld varepost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/>
              <a:t>Trin 5</a:t>
            </a:r>
          </a:p>
          <a:p>
            <a:pPr marL="0" indent="0">
              <a:buNone/>
            </a:pPr>
            <a:r>
              <a:rPr lang="da-DK" sz="1200"/>
              <a:t>Når din angivelse er behandlet og accepteret af Toldstyrelsen, vil angivelsens status ændre sig til </a:t>
            </a:r>
            <a:r>
              <a:rPr lang="da-DK" sz="1200" b="1"/>
              <a:t>Varerne er frigivet</a:t>
            </a:r>
            <a:r>
              <a:rPr lang="da-DK" sz="1200"/>
              <a:t> og </a:t>
            </a:r>
            <a:r>
              <a:rPr lang="da-DK" sz="1200" b="1"/>
              <a:t>Sagsbehandling afsluttet</a:t>
            </a:r>
            <a:r>
              <a:rPr lang="da-DK" sz="1200"/>
              <a:t>.  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Herefter er din angivelse delvist ugyldiggjort. 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-179705">
              <a:buNone/>
            </a:pPr>
            <a:endParaRPr lang="da-DK" sz="1200"/>
          </a:p>
          <a:p>
            <a:pPr marL="0" indent="0">
              <a:buNone/>
            </a:pPr>
            <a:endParaRPr lang="da-DK" sz="1300" b="1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6E3830F-F5B6-4BBC-AE51-258584F7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5/5</a:t>
            </a:r>
          </a:p>
        </p:txBody>
      </p:sp>
      <p:pic>
        <p:nvPicPr>
          <p:cNvPr id="10" name="Pladsholder til indhold 9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280189D6-436A-FF2A-D68E-7F46C236B23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79" y="1872000"/>
            <a:ext cx="7942982" cy="2845990"/>
          </a:xfrm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4191995" y="3670696"/>
            <a:ext cx="754912" cy="24744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43EE4A35-CE38-57BF-D8CC-9DB06496F4F5}"/>
              </a:ext>
            </a:extLst>
          </p:cNvPr>
          <p:cNvSpPr/>
          <p:nvPr/>
        </p:nvSpPr>
        <p:spPr>
          <a:xfrm>
            <a:off x="4194843" y="4193936"/>
            <a:ext cx="903595" cy="29390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03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64A50-7569-FEAD-05E0-A2D8AED8A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A1B492-EB7F-2733-FA04-3ABEB54DDE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400" dirty="0">
                <a:latin typeface="Academy Sans Office Extrabold"/>
              </a:rPr>
              <a:t>Slet varepost med vareregnskab</a:t>
            </a:r>
            <a:endParaRPr lang="da-DK" sz="4400" dirty="0"/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48EADE45-23E5-05BD-8A82-B6F89B16F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a-DK"/>
              <a:t>Varepostniveau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E83888D-12F2-A96A-51FF-1C4EB85469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56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04059-90DE-771E-01DB-7D1AF8BF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7A38E0-9633-65F8-D1A7-FF922B7C4B0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6001" y="1872000"/>
            <a:ext cx="7520598" cy="4230336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805F1F34-DE4C-EE64-E3B3-F4AF4B02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Slet varepost med vareregnskab</a:t>
            </a:r>
            <a:endParaRPr lang="da-DK" b="0" dirty="0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9387138-39E6-CF29-3407-169786746B9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F28CAF3-74EF-E78B-3D5F-74765810D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1</a:t>
            </a:r>
            <a:endParaRPr lang="da-DK" dirty="0"/>
          </a:p>
          <a:p>
            <a:pPr marL="0" indent="0">
              <a:buNone/>
            </a:pPr>
            <a:r>
              <a:rPr lang="da-DK" sz="1200" dirty="0"/>
              <a:t>Åben den angivelse, hvor du ønsker at anmode om delvis </a:t>
            </a:r>
            <a:r>
              <a:rPr lang="da-DK" sz="1200" dirty="0" err="1"/>
              <a:t>ugyldiggørelse</a:t>
            </a:r>
            <a:r>
              <a:rPr lang="da-DK" sz="1200" dirty="0"/>
              <a:t>. </a:t>
            </a:r>
            <a:endParaRPr lang="da-DK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Klik herefter på </a:t>
            </a:r>
            <a:r>
              <a:rPr lang="da-DK" sz="1200" b="1" dirty="0"/>
              <a:t>Handlinger</a:t>
            </a:r>
            <a:r>
              <a:rPr lang="da-DK" sz="1200" dirty="0"/>
              <a:t>. ​</a:t>
            </a:r>
            <a:endParaRPr lang="da-DK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5A089B89-B447-724C-2757-3F9472C25A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</a:t>
            </a:r>
            <a:r>
              <a:rPr lang="da-DK" dirty="0"/>
              <a:t>1/6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B5FE749-A817-ADBA-E4AA-938CF63BB6CA}"/>
              </a:ext>
            </a:extLst>
          </p:cNvPr>
          <p:cNvSpPr/>
          <p:nvPr/>
        </p:nvSpPr>
        <p:spPr>
          <a:xfrm>
            <a:off x="10510534" y="2767410"/>
            <a:ext cx="775966" cy="1960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74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921B561-7A08-C8B2-2F1A-3DDCADC6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Godt at vide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EC023458-7022-53D2-AD25-8C2BA08AE3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/>
              <a:t> – inden du går i gang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455B5F-CF48-0861-20CD-03878320C94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 panose="020B0503030000000000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 panose="020B0503030000000000" pitchFamily="34" charset="0"/>
              <a:ea typeface="+mn-ea"/>
              <a:cs typeface="+mn-cs"/>
            </a:endParaRP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E8CAEF8-FC46-78FC-3052-53AB3DEC5AC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b="1"/>
              <a:t>Formål</a:t>
            </a:r>
            <a:br>
              <a:rPr lang="da-DK" b="1"/>
            </a:br>
            <a:r>
              <a:rPr lang="da-DK" sz="1400"/>
              <a:t>Formålet med denne vejledning er at vise, hvordan du anmoder om delvis </a:t>
            </a:r>
            <a:r>
              <a:rPr lang="da-DK" sz="1400" err="1"/>
              <a:t>ugyldiggørelse</a:t>
            </a:r>
            <a:r>
              <a:rPr lang="da-DK" sz="1400"/>
              <a:t> af en angivelse i DMS Online.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da-DK" sz="1400">
              <a:highlight>
                <a:srgbClr val="FFFF00"/>
              </a:highlight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400"/>
              <a:t>Hvis du vil vide mere om anmodning om </a:t>
            </a:r>
            <a:r>
              <a:rPr lang="da-DK" sz="1400" err="1"/>
              <a:t>ugyldiggørelse</a:t>
            </a:r>
            <a:r>
              <a:rPr lang="da-DK" sz="1400"/>
              <a:t> og tilbagebetaling, kan du finde en vejledning på toldst.dk: </a:t>
            </a:r>
            <a:r>
              <a:rPr lang="da-DK" sz="1400">
                <a:hlinkClick r:id="rId3"/>
              </a:rPr>
              <a:t>Find skriftlige vejledninger til DMS Online | Toldstyrelsen</a:t>
            </a:r>
            <a:endParaRPr lang="da-DK" sz="1400" b="1">
              <a:highlight>
                <a:srgbClr val="FFFF00"/>
              </a:highlight>
            </a:endParaRP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BC51D141-353E-4A30-7DD5-67383E931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b="1" dirty="0"/>
              <a:t>Vær opmærksom på</a:t>
            </a:r>
            <a:br>
              <a:rPr lang="da-DK" b="1" dirty="0"/>
            </a:br>
            <a:r>
              <a:rPr lang="da-DK" sz="1400"/>
              <a:t>Delvis ugyldiggørelse er en funktion i </a:t>
            </a:r>
            <a:r>
              <a:rPr lang="da-DK" sz="1400" dirty="0"/>
              <a:t>DMS, som gør det muligt at ugyldiggøre specifikke vareposter i en angivelse. </a:t>
            </a:r>
            <a:endParaRPr lang="da-DK" sz="1400" b="1" dirty="0"/>
          </a:p>
          <a:p>
            <a:pPr marL="0" indent="0">
              <a:buNone/>
            </a:pPr>
            <a:endParaRPr lang="da-DK" sz="1400"/>
          </a:p>
          <a:p>
            <a:pPr marL="0" indent="0">
              <a:buNone/>
            </a:pPr>
            <a:r>
              <a:rPr lang="da-DK" sz="1400"/>
              <a:t>Det er derfor muligt at anmode om delvis ugyldiggørelse, hvis en toldangivelse er oprettet i DMS og indeholder flere vareposter. </a:t>
            </a:r>
            <a:br>
              <a:rPr lang="da-DK" dirty="0"/>
            </a:br>
            <a:endParaRPr lang="da-DK"/>
          </a:p>
          <a:p>
            <a:pPr marL="0" indent="0">
              <a:buNone/>
            </a:pPr>
            <a:br>
              <a:rPr lang="da-DK" dirty="0"/>
            </a:br>
            <a:br>
              <a:rPr lang="da-DK" dirty="0"/>
            </a:br>
            <a:endParaRPr lang="da-DK"/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br>
              <a:rPr lang="da-DK" dirty="0"/>
            </a:br>
            <a:br>
              <a:rPr lang="da-DK" dirty="0"/>
            </a:br>
            <a:endParaRPr lang="da-DK" b="1"/>
          </a:p>
          <a:p>
            <a:pPr marL="0" indent="0">
              <a:buNone/>
            </a:pPr>
            <a:endParaRPr lang="da-DK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BE34F5D1-1AC7-24E6-4978-0AD5EB1FB63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vert="horz" lIns="90000" tIns="90000" rIns="90000" bIns="90000" rtlCol="0" anchor="t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a-DK" b="1"/>
              <a:t>Bemærkninger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400"/>
              <a:t>Enkelte ord på skærmbilleder og </a:t>
            </a:r>
            <a:br>
              <a:rPr lang="da-DK" sz="1400"/>
            </a:br>
            <a:r>
              <a:rPr lang="da-DK" sz="1400"/>
              <a:t>i vejledningen kan forekomme på engelsk.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400"/>
              <a:t>Al data i vejledningen er testdata.</a:t>
            </a: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da-DK" sz="1400"/>
              <a:t>Hvis der står ERMIS i enkelte screen shots, svarer det til DMS.</a:t>
            </a: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endParaRPr lang="da-DK" b="1"/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da-DK" b="1"/>
              <a:t>Links</a:t>
            </a:r>
          </a:p>
          <a:p>
            <a:pPr>
              <a:buNone/>
            </a:pPr>
            <a:r>
              <a:rPr lang="da-DK">
                <a:solidFill>
                  <a:srgbClr val="14143C"/>
                </a:solidFill>
                <a:hlinkClick r:id="rId4"/>
              </a:rPr>
              <a:t>F.A.16.1.6.4 Ugyldiggørelse af en toldangivelse - info.skat.dk</a:t>
            </a:r>
            <a:r>
              <a:rPr lang="da-DK">
                <a:solidFill>
                  <a:srgbClr val="14143C"/>
                </a:solidFill>
              </a:rPr>
              <a:t>.</a:t>
            </a:r>
            <a:endParaRPr lang="da-DK">
              <a:solidFill>
                <a:srgbClr val="000000"/>
              </a:solidFill>
            </a:endParaRPr>
          </a:p>
          <a:p>
            <a:pPr>
              <a:buNone/>
            </a:pPr>
            <a:endParaRPr lang="da-DK" sz="1200">
              <a:solidFill>
                <a:srgbClr val="14143C"/>
              </a:solidFill>
            </a:endParaRPr>
          </a:p>
          <a:p>
            <a:pPr lvl="0">
              <a:buNone/>
            </a:pPr>
            <a:endParaRPr lang="da-DK" sz="1200"/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endParaRPr lang="da-DK"/>
          </a:p>
          <a:p>
            <a:pPr marL="0" indent="0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01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58462-44C2-CBF6-7CF7-2266F4307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672F6B7-A4BA-63E6-5E68-F6468881077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6001" y="1870756"/>
            <a:ext cx="7520601" cy="4230337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A927A09-2D3B-3FDD-DC85-AB2FCE4F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Slet varepost med vareregnskab</a:t>
            </a:r>
            <a:endParaRPr lang="da-DK" b="0" dirty="0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782E71C-6FB6-97E3-E98F-1209B7303D0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620ADD4-E506-F1BC-1B2F-D3CCCAFF9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2</a:t>
            </a:r>
            <a:endParaRPr lang="da-DK" sz="1200" dirty="0"/>
          </a:p>
          <a:p>
            <a:pPr marL="0" indent="0">
              <a:buNone/>
            </a:pPr>
            <a:r>
              <a:rPr lang="da-DK" sz="1200" dirty="0"/>
              <a:t>Der åbnes nu en drop-</a:t>
            </a:r>
            <a:r>
              <a:rPr lang="da-DK" sz="1200" dirty="0" err="1"/>
              <a:t>down</a:t>
            </a:r>
            <a:r>
              <a:rPr lang="da-DK" sz="1200" dirty="0"/>
              <a:t>-menu med handlingsmulighederne.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Klik på </a:t>
            </a:r>
            <a:r>
              <a:rPr lang="da-DK" sz="1200" b="1" dirty="0"/>
              <a:t>Delvis </a:t>
            </a:r>
            <a:r>
              <a:rPr lang="da-DK" sz="1200" b="1" dirty="0" err="1"/>
              <a:t>ugyldiggørelse</a:t>
            </a:r>
            <a:r>
              <a:rPr lang="da-DK" sz="1200" b="1" dirty="0"/>
              <a:t>/</a:t>
            </a:r>
            <a:r>
              <a:rPr lang="da-DK" sz="1200" b="1" dirty="0" err="1"/>
              <a:t>Partial_Invalidation</a:t>
            </a:r>
            <a:r>
              <a:rPr lang="da-DK" sz="1200" dirty="0"/>
              <a:t>.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Vær opmærksom på, at en delvis </a:t>
            </a:r>
            <a:r>
              <a:rPr lang="da-DK" sz="1200" dirty="0" err="1"/>
              <a:t>ugyldiggørelse</a:t>
            </a:r>
            <a:r>
              <a:rPr lang="da-DK" sz="1200" dirty="0"/>
              <a:t> er en ændringsanmodning. Din angivelse skal altså behandles af Toldstyrelsen, og derfor modtager du ikke svar med det samme.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-179705">
              <a:buNone/>
            </a:pPr>
            <a:endParaRPr lang="da-DK" sz="1200" dirty="0"/>
          </a:p>
          <a:p>
            <a:pPr marL="0" indent="0">
              <a:buNone/>
            </a:pPr>
            <a:endParaRPr lang="da-DK" sz="1300" b="1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F34D84BB-B03E-1BB6-C893-9B84E292DF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</a:t>
            </a:r>
            <a:r>
              <a:rPr lang="da-DK" dirty="0"/>
              <a:t>2/6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E7EC212-DE3E-535C-B199-0CE9934CC6B3}"/>
              </a:ext>
            </a:extLst>
          </p:cNvPr>
          <p:cNvSpPr/>
          <p:nvPr/>
        </p:nvSpPr>
        <p:spPr>
          <a:xfrm>
            <a:off x="9911529" y="3606965"/>
            <a:ext cx="961154" cy="2041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832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AC0D0-F8BE-0E80-A5CB-ED1726A0A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AB2D566-651B-2D3B-F7CD-113DD988798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6001" y="1870756"/>
            <a:ext cx="7520601" cy="4230337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E66DBCD-54E6-F052-0B34-C1BE7038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Slet varepost med vareregnskab</a:t>
            </a:r>
            <a:endParaRPr lang="da-DK" b="0" dirty="0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01411C-7A45-FAF7-394F-E09D77F61A0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E461801-89BF-CD1F-C9D8-6E45E1182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3</a:t>
            </a:r>
            <a:endParaRPr lang="da-DK" sz="1200" dirty="0"/>
          </a:p>
          <a:p>
            <a:pPr marL="0" indent="0">
              <a:buNone/>
            </a:pPr>
            <a:r>
              <a:rPr lang="da-DK" sz="1200" dirty="0"/>
              <a:t>Udfyld </a:t>
            </a:r>
            <a:r>
              <a:rPr lang="da-DK" sz="1200" b="1" dirty="0"/>
              <a:t>Begrundelse </a:t>
            </a:r>
            <a:r>
              <a:rPr lang="da-DK" sz="1200" dirty="0"/>
              <a:t>med en valid begrundelse for din delvise </a:t>
            </a:r>
            <a:r>
              <a:rPr lang="da-DK" sz="1200" dirty="0" err="1"/>
              <a:t>ugyldiggørelse</a:t>
            </a:r>
            <a:r>
              <a:rPr lang="da-DK" sz="1200" dirty="0"/>
              <a:t>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 err="1"/>
              <a:t>Scroll</a:t>
            </a:r>
            <a:r>
              <a:rPr lang="da-DK" sz="1200" dirty="0"/>
              <a:t> herefter længere ned på siden. </a:t>
            </a:r>
          </a:p>
          <a:p>
            <a:pPr marL="0" indent="0">
              <a:buNone/>
            </a:pPr>
            <a:endParaRPr lang="da-DK" sz="1200" dirty="0"/>
          </a:p>
          <a:p>
            <a:pPr marL="0" indent="-179705">
              <a:buNone/>
            </a:pPr>
            <a:endParaRPr lang="da-DK" sz="1200" dirty="0"/>
          </a:p>
          <a:p>
            <a:pPr marL="0" indent="0">
              <a:buNone/>
            </a:pPr>
            <a:endParaRPr lang="da-DK" sz="1300" b="1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9A2BE6E0-094D-6ECB-2F8E-DE1F263A52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3/6</a:t>
            </a:r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45ACF3-0091-FBD5-00B3-72203349E0E5}"/>
              </a:ext>
            </a:extLst>
          </p:cNvPr>
          <p:cNvSpPr/>
          <p:nvPr/>
        </p:nvSpPr>
        <p:spPr>
          <a:xfrm>
            <a:off x="4244919" y="3093033"/>
            <a:ext cx="3228682" cy="2708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399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9CE87-4431-6123-FD62-4AF37E52B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A6901A6-B880-328E-1EBA-3956440F304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6001" y="1870756"/>
            <a:ext cx="7520601" cy="4230337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BD58961-9097-36A5-A180-45C1CB9F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Slet varepost med vareregnskab</a:t>
            </a:r>
            <a:endParaRPr lang="da-DK" b="0" dirty="0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796BD11-8739-25EB-B8A4-F7A84B2D199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F53E76A-15D7-477D-3024-E9016922E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4</a:t>
            </a:r>
            <a:endParaRPr lang="da-DK" sz="1200" dirty="0"/>
          </a:p>
          <a:p>
            <a:pPr marL="0" indent="0">
              <a:buNone/>
            </a:pPr>
            <a:r>
              <a:rPr lang="da-DK" sz="1200" dirty="0"/>
              <a:t>I kassen </a:t>
            </a:r>
            <a:r>
              <a:rPr lang="da-DK" sz="1200" b="1" dirty="0"/>
              <a:t>Varepost </a:t>
            </a:r>
            <a:r>
              <a:rPr lang="da-DK" sz="1200" b="1" dirty="0" err="1"/>
              <a:t>ugyldiggørelse</a:t>
            </a:r>
            <a:r>
              <a:rPr lang="da-DK" sz="1200" b="1" dirty="0"/>
              <a:t> </a:t>
            </a:r>
            <a:r>
              <a:rPr lang="da-DK" sz="1200" dirty="0"/>
              <a:t>skal du markere, hvilke vareposter du ønsker slettet.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Sæt hak i den firkantede boks ud fra nummeret på din </a:t>
            </a:r>
            <a:r>
              <a:rPr lang="da-DK" sz="1200" b="1" dirty="0"/>
              <a:t>Varepost</a:t>
            </a:r>
            <a:r>
              <a:rPr lang="da-DK" sz="1200" dirty="0"/>
              <a:t>. </a:t>
            </a:r>
          </a:p>
          <a:p>
            <a:pPr marL="0" indent="0">
              <a:buNone/>
            </a:pPr>
            <a:endParaRPr lang="da-DK" sz="1200" dirty="0"/>
          </a:p>
          <a:p>
            <a:pPr marL="0" indent="-179705">
              <a:buNone/>
            </a:pPr>
            <a:endParaRPr lang="da-DK" sz="1200" dirty="0"/>
          </a:p>
          <a:p>
            <a:pPr marL="0" indent="0">
              <a:buNone/>
            </a:pPr>
            <a:endParaRPr lang="da-DK" sz="1300" b="1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D8EC0AC0-0F14-3E35-35DA-1E2A7C9083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4/6</a:t>
            </a:r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FCC9450-97A3-A5A4-0E82-63B81E242BAD}"/>
              </a:ext>
            </a:extLst>
          </p:cNvPr>
          <p:cNvSpPr/>
          <p:nvPr/>
        </p:nvSpPr>
        <p:spPr>
          <a:xfrm>
            <a:off x="4298311" y="4040806"/>
            <a:ext cx="293709" cy="2575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2" name="Rektangel 2">
            <a:extLst>
              <a:ext uri="{FF2B5EF4-FFF2-40B4-BE49-F238E27FC236}">
                <a16:creationId xmlns:a16="http://schemas.microsoft.com/office/drawing/2014/main" id="{0C188A8E-1B6F-2685-A4D9-1893A5F290FA}"/>
              </a:ext>
            </a:extLst>
          </p:cNvPr>
          <p:cNvSpPr/>
          <p:nvPr/>
        </p:nvSpPr>
        <p:spPr>
          <a:xfrm>
            <a:off x="4298311" y="4633950"/>
            <a:ext cx="293709" cy="2575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2611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A7814-7C66-7848-8004-60F030A4C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0FF3870-8AC6-2324-AA56-58C1BDAB15E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6001" y="1870756"/>
            <a:ext cx="7520601" cy="4230337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B713600-AD4A-DBE8-99C4-EF2FF3D1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Slet varepost med vareregnskab</a:t>
            </a:r>
            <a:endParaRPr lang="da-DK" b="0" dirty="0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ABFF133-DAD9-6527-B688-D85BD0481A0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3F1D059-798D-9828-B70D-5DD171FC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5</a:t>
            </a:r>
            <a:endParaRPr lang="da-DK" sz="1200" dirty="0"/>
          </a:p>
          <a:p>
            <a:pPr marL="0" indent="0">
              <a:buNone/>
            </a:pPr>
            <a:r>
              <a:rPr lang="da-DK" sz="1200" dirty="0" err="1"/>
              <a:t>Scroll</a:t>
            </a:r>
            <a:r>
              <a:rPr lang="da-DK" sz="1200" dirty="0"/>
              <a:t> herefter op til toppen af siden igen og klik </a:t>
            </a:r>
            <a:r>
              <a:rPr lang="da-DK" sz="1200" b="1" dirty="0"/>
              <a:t>Indsend</a:t>
            </a:r>
            <a:r>
              <a:rPr lang="da-DK" sz="1200" dirty="0"/>
              <a:t>. </a:t>
            </a:r>
          </a:p>
          <a:p>
            <a:pPr marL="0" indent="0">
              <a:buNone/>
            </a:pPr>
            <a:endParaRPr lang="da-DK" sz="1200" dirty="0"/>
          </a:p>
          <a:p>
            <a:pPr marL="0" indent="-179705">
              <a:buNone/>
            </a:pPr>
            <a:r>
              <a:rPr lang="da-DK" sz="1200" dirty="0"/>
              <a:t>Din anmodning er nu sendt til Toldstyrelsen.</a:t>
            </a:r>
          </a:p>
          <a:p>
            <a:pPr marL="0" indent="0">
              <a:buNone/>
            </a:pPr>
            <a:endParaRPr lang="da-DK" sz="1300" b="1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E38FD2EF-5815-3F8E-DA6C-9E2CF3248E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5/6</a:t>
            </a:r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1ADB50E-9078-2315-363F-06853C9C6C21}"/>
              </a:ext>
            </a:extLst>
          </p:cNvPr>
          <p:cNvSpPr/>
          <p:nvPr/>
        </p:nvSpPr>
        <p:spPr>
          <a:xfrm>
            <a:off x="10639041" y="2879452"/>
            <a:ext cx="647458" cy="2241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1302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537C9-92D5-FC27-0F23-2CC5C3A9B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F230E75-DA69-2299-F4B3-0883EF77191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6001" y="1870756"/>
            <a:ext cx="7520601" cy="4230337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C2D8D43-47F3-7FB1-3867-5020DC4F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Slet varepost med vareregnskab</a:t>
            </a:r>
            <a:endParaRPr lang="da-DK" b="0" dirty="0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4732F7C-C427-D936-C6A3-13DC9760B26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CC6C9C6-3EB2-0EBD-2C0D-0B9E61752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6</a:t>
            </a:r>
            <a:endParaRPr lang="da-DK" sz="1200" dirty="0"/>
          </a:p>
          <a:p>
            <a:pPr marL="0" indent="0">
              <a:buNone/>
            </a:pPr>
            <a:r>
              <a:rPr lang="da-DK" sz="1200" dirty="0"/>
              <a:t>Når din anmodning er godkendt af Toldstyrelsen, vil angivelsens vareregnskab opdateres.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Åben din angivelse og klik på </a:t>
            </a:r>
            <a:r>
              <a:rPr lang="da-DK" sz="1200" b="1" dirty="0"/>
              <a:t>Vareregnskab</a:t>
            </a:r>
            <a:r>
              <a:rPr lang="da-DK" sz="1200" dirty="0"/>
              <a:t>.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Det vil her være synligt, at to vareposter er blevet slettet, ved at </a:t>
            </a:r>
            <a:r>
              <a:rPr lang="da-DK" sz="1200" b="1" dirty="0"/>
              <a:t>Resterende mængde </a:t>
            </a:r>
            <a:r>
              <a:rPr lang="da-DK" sz="1200" dirty="0"/>
              <a:t>er ændret fra den oprindelige mængde til nu at være 0,00.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-179705">
              <a:buNone/>
            </a:pPr>
            <a:endParaRPr lang="da-DK" sz="1200" dirty="0"/>
          </a:p>
          <a:p>
            <a:pPr marL="0" indent="0">
              <a:buNone/>
            </a:pPr>
            <a:endParaRPr lang="da-DK" sz="1300" b="1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417AA3E6-F3A8-3BE7-E048-29A04C8DFE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6</a:t>
            </a:r>
            <a:r>
              <a:rPr lang="da-DK" dirty="0"/>
              <a:t>/6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694ED0A-46F8-4F76-02DD-8F372E8DC4C1}"/>
              </a:ext>
            </a:extLst>
          </p:cNvPr>
          <p:cNvSpPr/>
          <p:nvPr/>
        </p:nvSpPr>
        <p:spPr>
          <a:xfrm>
            <a:off x="4431836" y="5139324"/>
            <a:ext cx="5593192" cy="20690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2" name="Rektangel 2">
            <a:extLst>
              <a:ext uri="{FF2B5EF4-FFF2-40B4-BE49-F238E27FC236}">
                <a16:creationId xmlns:a16="http://schemas.microsoft.com/office/drawing/2014/main" id="{FF50F910-3126-A2B0-AEEC-02870211DEC0}"/>
              </a:ext>
            </a:extLst>
          </p:cNvPr>
          <p:cNvSpPr/>
          <p:nvPr/>
        </p:nvSpPr>
        <p:spPr>
          <a:xfrm>
            <a:off x="4431836" y="4537511"/>
            <a:ext cx="5593192" cy="20690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8" name="Rektangel 2">
            <a:extLst>
              <a:ext uri="{FF2B5EF4-FFF2-40B4-BE49-F238E27FC236}">
                <a16:creationId xmlns:a16="http://schemas.microsoft.com/office/drawing/2014/main" id="{17F102CD-006E-7153-B4EA-4DF82DFAAE46}"/>
              </a:ext>
            </a:extLst>
          </p:cNvPr>
          <p:cNvSpPr/>
          <p:nvPr/>
        </p:nvSpPr>
        <p:spPr>
          <a:xfrm>
            <a:off x="8189327" y="3047288"/>
            <a:ext cx="714392" cy="20690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899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49E98-1B51-1DEC-B0A2-4B341C45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AB2BD6-6F35-A27A-7875-E061C079A9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6BB3858-413B-FCFC-01B0-9347B4A164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25</a:t>
            </a:fld>
            <a:endParaRPr lang="da-DK">
              <a:latin typeface="Academy Sans Office" panose="020B0503030000000000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A739BF7-4F49-E1D7-2AFB-9AF57007D4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</p:spTree>
    <p:extLst>
      <p:ext uri="{BB962C8B-B14F-4D97-AF65-F5344CB8AC3E}">
        <p14:creationId xmlns:p14="http://schemas.microsoft.com/office/powerpoint/2010/main" val="365217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FDCEA1C-3A76-5FF3-0C87-C9F73DDD6F7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6001" y="1872000"/>
            <a:ext cx="7520598" cy="4230336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>
                <a:latin typeface="Academy Sans Office Extrabold"/>
              </a:rPr>
              <a:t>Delvis </a:t>
            </a:r>
            <a:r>
              <a:rPr lang="da-DK" err="1">
                <a:latin typeface="Academy Sans Office Extrabold"/>
              </a:rPr>
              <a:t>ugyldiggørelse</a:t>
            </a:r>
            <a:endParaRPr lang="da-DK" b="0" err="1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1</a:t>
            </a:r>
            <a:endParaRPr lang="da-DK" dirty="0"/>
          </a:p>
          <a:p>
            <a:pPr marL="0" indent="0">
              <a:buNone/>
            </a:pPr>
            <a:r>
              <a:rPr lang="da-DK" sz="1200" dirty="0"/>
              <a:t>Du skal åbne den angivelse, hvor du ønsker at anmode om delvis </a:t>
            </a:r>
            <a:r>
              <a:rPr lang="da-DK" sz="1200" dirty="0" err="1"/>
              <a:t>ugyldiggørelse</a:t>
            </a:r>
            <a:r>
              <a:rPr lang="da-DK" sz="1200" dirty="0"/>
              <a:t>. </a:t>
            </a:r>
            <a:endParaRPr lang="da-DK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Klik herefter på </a:t>
            </a:r>
            <a:r>
              <a:rPr lang="da-DK" sz="1200" b="1" dirty="0"/>
              <a:t>Handlinger</a:t>
            </a:r>
            <a:r>
              <a:rPr lang="da-DK" sz="1200" dirty="0"/>
              <a:t>. ​</a:t>
            </a:r>
            <a:endParaRPr lang="da-DK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6E3830F-F5B6-4BBC-AE51-258584F7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1/4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10810874" y="2767410"/>
            <a:ext cx="637413" cy="243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20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AFA5EB-00C3-3E68-6E81-8B15FF6EFE3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6001" y="1870756"/>
            <a:ext cx="7520601" cy="4230337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>
                <a:latin typeface="Academy Sans Office Extrabold"/>
              </a:rPr>
              <a:t>Delvis ugyldiggørelse</a:t>
            </a:r>
            <a:endParaRPr lang="da-DK" b="0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2</a:t>
            </a:r>
            <a:endParaRPr lang="da-DK" sz="1200" dirty="0"/>
          </a:p>
          <a:p>
            <a:pPr marL="0" indent="0">
              <a:buNone/>
            </a:pPr>
            <a:r>
              <a:rPr lang="da-DK" sz="1200" dirty="0"/>
              <a:t>Der åbnes nu en drop-</a:t>
            </a:r>
            <a:r>
              <a:rPr lang="da-DK" sz="1200" dirty="0" err="1"/>
              <a:t>down</a:t>
            </a:r>
            <a:r>
              <a:rPr lang="da-DK" sz="1200" dirty="0"/>
              <a:t>-menu med handlingsmulighederne.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Gå til afsnittet </a:t>
            </a:r>
            <a:r>
              <a:rPr lang="da-DK" sz="1200" b="1" dirty="0"/>
              <a:t>Slet varepost med vareregnskab </a:t>
            </a:r>
            <a:r>
              <a:rPr lang="da-DK" sz="1200" dirty="0"/>
              <a:t>på side 18, hvis din angivelse er omfattet af vareregnskab på en af følgende angivelsestyper: H1 end-</a:t>
            </a:r>
            <a:r>
              <a:rPr lang="da-DK" sz="1200" dirty="0" err="1"/>
              <a:t>use</a:t>
            </a:r>
            <a:r>
              <a:rPr lang="da-DK" sz="1200" dirty="0"/>
              <a:t>, H2, H3, H4, I1.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Hvis ikke, klik på </a:t>
            </a:r>
            <a:r>
              <a:rPr lang="da-DK" sz="1200" b="1" dirty="0"/>
              <a:t>Anmod om rettelse</a:t>
            </a:r>
            <a:r>
              <a:rPr lang="da-DK" sz="1200" dirty="0"/>
              <a:t>.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Vær opmærksom på, at en delvis </a:t>
            </a:r>
            <a:r>
              <a:rPr lang="da-DK" sz="1200" dirty="0" err="1"/>
              <a:t>ugyldiggørelse</a:t>
            </a:r>
            <a:r>
              <a:rPr lang="da-DK" sz="1200" dirty="0"/>
              <a:t> er en ændringsanmodning. Din angivelse skal altså behandles af Toldstyrelsen, og derfor modtager du ikke svar med det samme. </a:t>
            </a:r>
            <a:endParaRPr lang="da-DK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-179705">
              <a:buNone/>
            </a:pPr>
            <a:endParaRPr lang="da-DK" sz="1200" dirty="0"/>
          </a:p>
          <a:p>
            <a:pPr marL="0" indent="0">
              <a:buNone/>
            </a:pPr>
            <a:endParaRPr lang="da-DK" sz="1300" b="1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6E3830F-F5B6-4BBC-AE51-258584F7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2/4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10091738" y="3030704"/>
            <a:ext cx="1412470" cy="1709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01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>
                <a:latin typeface="Academy Sans Office Extrabold"/>
              </a:rPr>
              <a:t>Delvis ugyldiggørelse</a:t>
            </a:r>
            <a:endParaRPr lang="da-DK" b="0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/>
              <a:t>Trin 3</a:t>
            </a:r>
          </a:p>
          <a:p>
            <a:pPr marL="0" indent="0">
              <a:buNone/>
            </a:pPr>
            <a:r>
              <a:rPr lang="da-DK" sz="1200"/>
              <a:t>Udfyld feltet </a:t>
            </a:r>
            <a:r>
              <a:rPr lang="da-DK" sz="1200" b="1"/>
              <a:t>Årsag</a:t>
            </a:r>
            <a:r>
              <a:rPr lang="da-DK" sz="1200"/>
              <a:t> med 21 (Delvis ugyldiggørelse).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Dette kan du enten skrive i feltet eller finde i drop-</a:t>
            </a:r>
            <a:r>
              <a:rPr lang="da-DK" sz="1200" err="1"/>
              <a:t>down</a:t>
            </a:r>
            <a:r>
              <a:rPr lang="da-DK" sz="1200"/>
              <a:t>-menuen. </a:t>
            </a:r>
          </a:p>
          <a:p>
            <a:pPr marL="0" indent="0">
              <a:buNone/>
            </a:pPr>
            <a:endParaRPr lang="da-DK" sz="1200"/>
          </a:p>
          <a:p>
            <a:pPr marL="0" indent="-179705">
              <a:buNone/>
            </a:pPr>
            <a:endParaRPr lang="da-DK" sz="1200"/>
          </a:p>
          <a:p>
            <a:pPr marL="0" indent="0">
              <a:buNone/>
            </a:pPr>
            <a:endParaRPr lang="da-DK" sz="1300" b="1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6E3830F-F5B6-4BBC-AE51-258584F7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3/4</a:t>
            </a:r>
          </a:p>
        </p:txBody>
      </p:sp>
      <p:pic>
        <p:nvPicPr>
          <p:cNvPr id="12" name="Pladsholder til indhold 11" descr="Et billede, der indeholder tekst, skærmbillede, software, Webside&#10;&#10;Automatisk genereret beskrivelse">
            <a:extLst>
              <a:ext uri="{FF2B5EF4-FFF2-40B4-BE49-F238E27FC236}">
                <a16:creationId xmlns:a16="http://schemas.microsoft.com/office/drawing/2014/main" id="{34435B62-1D70-139F-D9AA-E424651B333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39" y="1871999"/>
            <a:ext cx="7631515" cy="4230337"/>
          </a:xfr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9048307" y="3137696"/>
            <a:ext cx="2625292" cy="1488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82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>
                <a:latin typeface="Academy Sans Office Extrabold"/>
              </a:rPr>
              <a:t>Delvis </a:t>
            </a:r>
            <a:r>
              <a:rPr lang="da-DK" err="1">
                <a:latin typeface="Academy Sans Office Extrabold"/>
              </a:rPr>
              <a:t>ugyldiggørelse</a:t>
            </a:r>
            <a:endParaRPr lang="da-DK" b="0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4</a:t>
            </a:r>
          </a:p>
          <a:p>
            <a:pPr marL="0" indent="0">
              <a:buNone/>
            </a:pPr>
            <a:r>
              <a:rPr lang="da-DK" sz="1200" dirty="0"/>
              <a:t>Herefter udfylder du </a:t>
            </a:r>
            <a:r>
              <a:rPr lang="da-DK" sz="1200" b="1" dirty="0"/>
              <a:t>Begrundelse</a:t>
            </a:r>
            <a:r>
              <a:rPr lang="da-DK" sz="1200" dirty="0"/>
              <a:t>, hvor du skriver en valid begrundelse for din delvise </a:t>
            </a:r>
            <a:r>
              <a:rPr lang="da-DK" sz="1200" dirty="0" err="1"/>
              <a:t>ugyldiggørelse</a:t>
            </a:r>
            <a:r>
              <a:rPr lang="da-DK" sz="1200" dirty="0"/>
              <a:t>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I dette tilfælde er det ”Varer angivet i mere end én toldangivelse (dobbeltregistrering)”.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Læs mere om lovgivningen og andre tilfælde af </a:t>
            </a:r>
            <a:r>
              <a:rPr lang="da-DK" sz="1200" dirty="0" err="1"/>
              <a:t>ugyldiggørelse</a:t>
            </a:r>
            <a:r>
              <a:rPr lang="da-DK" sz="1200" dirty="0"/>
              <a:t>: </a:t>
            </a:r>
            <a:r>
              <a:rPr lang="da-DK" sz="1200" dirty="0">
                <a:hlinkClick r:id="rId4"/>
              </a:rPr>
              <a:t>F.A.16.1.6.4 </a:t>
            </a:r>
            <a:r>
              <a:rPr lang="da-DK" sz="1200" dirty="0" err="1">
                <a:hlinkClick r:id="rId4"/>
              </a:rPr>
              <a:t>Ugyldiggørelse</a:t>
            </a:r>
            <a:r>
              <a:rPr lang="da-DK" sz="1200" dirty="0">
                <a:hlinkClick r:id="rId4"/>
              </a:rPr>
              <a:t> af en toldangivelse - info.skat.dk</a:t>
            </a:r>
            <a:r>
              <a:rPr lang="da-DK" sz="1200" dirty="0"/>
              <a:t>.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Klik herefter på </a:t>
            </a:r>
            <a:r>
              <a:rPr lang="da-DK" sz="1200" b="1" dirty="0"/>
              <a:t>FORSÆT</a:t>
            </a:r>
            <a:r>
              <a:rPr lang="da-DK" sz="1200" dirty="0"/>
              <a:t>.</a:t>
            </a:r>
          </a:p>
          <a:p>
            <a:pPr marL="0" indent="-179705">
              <a:buNone/>
            </a:pPr>
            <a:endParaRPr lang="da-DK" sz="1200" dirty="0"/>
          </a:p>
          <a:p>
            <a:pPr marL="0" indent="0">
              <a:buNone/>
            </a:pPr>
            <a:endParaRPr lang="da-DK" sz="1300" b="1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6E3830F-F5B6-4BBC-AE51-258584F7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4/4</a:t>
            </a:r>
          </a:p>
        </p:txBody>
      </p:sp>
      <p:pic>
        <p:nvPicPr>
          <p:cNvPr id="11" name="Pladsholder til indhold 10" descr="Et billede, der indeholder tekst, skærmbillede, software, Computerikon&#10;&#10;Automatisk genereret beskrivelse">
            <a:extLst>
              <a:ext uri="{FF2B5EF4-FFF2-40B4-BE49-F238E27FC236}">
                <a16:creationId xmlns:a16="http://schemas.microsoft.com/office/drawing/2014/main" id="{B4DF2A7C-F189-4176-6031-4C5DD931A56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00" y="1872000"/>
            <a:ext cx="7474082" cy="4108582"/>
          </a:xfrm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8812820" y="2550353"/>
            <a:ext cx="2680007" cy="22757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2FB81DC-F07A-924A-FBBC-3D4A441EB922}"/>
              </a:ext>
            </a:extLst>
          </p:cNvPr>
          <p:cNvSpPr txBox="1"/>
          <p:nvPr/>
        </p:nvSpPr>
        <p:spPr>
          <a:xfrm>
            <a:off x="8895792" y="2659634"/>
            <a:ext cx="2058905" cy="9720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1000"/>
              </a:lnSpc>
            </a:pPr>
            <a:r>
              <a:rPr lang="da-DK" sz="600">
                <a:solidFill>
                  <a:srgbClr val="7F7F7F"/>
                </a:solidFill>
              </a:rPr>
              <a:t>Dobbeltregistrering af varer</a:t>
            </a:r>
            <a:endParaRPr lang="da-DK" sz="600" err="1">
              <a:solidFill>
                <a:srgbClr val="7F7F7F"/>
              </a:solidFill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8F3F31F-988A-D05C-F2F4-A3A8EDACCE7B}"/>
              </a:ext>
            </a:extLst>
          </p:cNvPr>
          <p:cNvSpPr txBox="1"/>
          <p:nvPr/>
        </p:nvSpPr>
        <p:spPr>
          <a:xfrm>
            <a:off x="10946681" y="5695287"/>
            <a:ext cx="543434" cy="2078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11000"/>
              </a:lnSpc>
            </a:pPr>
            <a:endParaRPr lang="da-DK" sz="1500" err="1"/>
          </a:p>
        </p:txBody>
      </p:sp>
    </p:spTree>
    <p:extLst>
      <p:ext uri="{BB962C8B-B14F-4D97-AF65-F5344CB8AC3E}">
        <p14:creationId xmlns:p14="http://schemas.microsoft.com/office/powerpoint/2010/main" val="20233350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DB3F00B-627C-0AB6-597D-9C942A178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400">
                <a:latin typeface="Academy Sans Office Extrabold"/>
              </a:rPr>
              <a:t>Hoveddel: Gruppe 12</a:t>
            </a:r>
            <a:endParaRPr lang="da-DK" sz="4400"/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05EE7B7E-6988-E7CF-1D79-06A8DA97B7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a-DK"/>
              <a:t>Henvisning til angivelser, dokumenter, certifikater og bevillinger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FA93A14-0436-133A-F434-3E19E28E29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47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/>
              <a:t>Trin 1</a:t>
            </a:r>
          </a:p>
          <a:p>
            <a:pPr marL="0" indent="0">
              <a:buNone/>
            </a:pPr>
            <a:r>
              <a:rPr lang="da-DK" sz="1200"/>
              <a:t>Når du har udfyldt en årsag og begrundelse, vil du blive ført til angivelsens </a:t>
            </a:r>
            <a:r>
              <a:rPr lang="da-DK" sz="1200" b="1"/>
              <a:t>Hoveddel</a:t>
            </a:r>
            <a:r>
              <a:rPr lang="da-DK" sz="1200"/>
              <a:t>.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Klik herefter på </a:t>
            </a:r>
            <a:r>
              <a:rPr lang="da-DK" sz="1200" b="1"/>
              <a:t>Gruppe 12 Henvisning til angivelser, dokumenter, certifikater og bevillinger.</a:t>
            </a:r>
            <a:endParaRPr lang="da-DK" sz="1200"/>
          </a:p>
          <a:p>
            <a:pPr marL="0" indent="-179705">
              <a:buNone/>
            </a:pPr>
            <a:endParaRPr lang="da-DK" sz="1200"/>
          </a:p>
          <a:p>
            <a:pPr marL="0" indent="0">
              <a:buNone/>
            </a:pPr>
            <a:endParaRPr lang="da-DK" sz="1300" b="1"/>
          </a:p>
        </p:txBody>
      </p:sp>
      <p:pic>
        <p:nvPicPr>
          <p:cNvPr id="12" name="Pladsholder til indhold 11" descr="Et billede, der indeholder tekst, skærmbillede, nummer/tal, software&#10;&#10;Automatisk genereret beskrivelse">
            <a:extLst>
              <a:ext uri="{FF2B5EF4-FFF2-40B4-BE49-F238E27FC236}">
                <a16:creationId xmlns:a16="http://schemas.microsoft.com/office/drawing/2014/main" id="{B022EBBC-5273-2395-F474-95C2559338A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73" y="1872000"/>
            <a:ext cx="7600226" cy="4164340"/>
          </a:xfrm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4182328" y="2967895"/>
            <a:ext cx="7426503" cy="18937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8C5566-328D-CCF6-F717-3CC8D00A97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/>
              <a:t>Trin for trin 1/4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B048BDA-05C8-D0CD-370B-238D896A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Hoveddel: Gruppe 12</a:t>
            </a:r>
          </a:p>
        </p:txBody>
      </p:sp>
    </p:spTree>
    <p:extLst>
      <p:ext uri="{BB962C8B-B14F-4D97-AF65-F5344CB8AC3E}">
        <p14:creationId xmlns:p14="http://schemas.microsoft.com/office/powerpoint/2010/main" val="318608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/>
              <a:t>Trin 2</a:t>
            </a:r>
          </a:p>
          <a:p>
            <a:pPr marL="0" indent="0">
              <a:buNone/>
            </a:pPr>
            <a:r>
              <a:rPr lang="da-DK" sz="1200"/>
              <a:t>Klik på </a:t>
            </a:r>
            <a:r>
              <a:rPr lang="da-DK" sz="1200" b="1"/>
              <a:t>+</a:t>
            </a:r>
            <a:r>
              <a:rPr lang="da-DK" sz="1200"/>
              <a:t> ud fra</a:t>
            </a:r>
            <a:r>
              <a:rPr lang="da-DK" sz="1200" b="1"/>
              <a:t> Supplerende dokumenter (12 03 000 000), øvrige referencer (12 04 000 000), transportdokumenter (12 05 000 000) og bevillinger (12 12 000 000)</a:t>
            </a:r>
            <a:r>
              <a:rPr lang="da-DK" sz="1200"/>
              <a:t>. </a:t>
            </a:r>
            <a:endParaRPr lang="da-DK"/>
          </a:p>
          <a:p>
            <a:pPr marL="0" indent="-179705">
              <a:buNone/>
            </a:pPr>
            <a:endParaRPr lang="da-DK" sz="1200"/>
          </a:p>
          <a:p>
            <a:pPr marL="0" indent="-179705">
              <a:buNone/>
            </a:pPr>
            <a:endParaRPr lang="da-DK" sz="1200"/>
          </a:p>
          <a:p>
            <a:pPr marL="0" indent="-179705">
              <a:buNone/>
            </a:pPr>
            <a:endParaRPr lang="da-DK" sz="1200"/>
          </a:p>
          <a:p>
            <a:pPr marL="0" indent="0">
              <a:buNone/>
            </a:pPr>
            <a:endParaRPr lang="da-DK" sz="1300" b="1"/>
          </a:p>
        </p:txBody>
      </p:sp>
      <p:pic>
        <p:nvPicPr>
          <p:cNvPr id="9" name="Pladsholder til indhold 8" descr="Et billede, der indeholder tekst, skærmbillede, Font/skrifttype, nummer/tal&#10;&#10;Beskrivelsen er genereret automatisk">
            <a:extLst>
              <a:ext uri="{FF2B5EF4-FFF2-40B4-BE49-F238E27FC236}">
                <a16:creationId xmlns:a16="http://schemas.microsoft.com/office/drawing/2014/main" id="{B7353E02-CC98-9451-CAB9-194111F8491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t="7514" b="2022"/>
          <a:stretch/>
        </p:blipFill>
        <p:spPr>
          <a:xfrm>
            <a:off x="4114482" y="1875802"/>
            <a:ext cx="8079035" cy="1545191"/>
          </a:xfrm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4118064" y="1985559"/>
            <a:ext cx="7903900" cy="2628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ademy Sans Office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4BE88F-7C1A-D2D2-2BCF-A64ECC214E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/>
              <a:t>Trin for trin 2/4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0C28FBE-47A3-AE2A-26EB-C0D6963B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Hoveddel: Gruppe 12</a:t>
            </a:r>
          </a:p>
        </p:txBody>
      </p:sp>
    </p:spTree>
    <p:extLst>
      <p:ext uri="{BB962C8B-B14F-4D97-AF65-F5344CB8AC3E}">
        <p14:creationId xmlns:p14="http://schemas.microsoft.com/office/powerpoint/2010/main" val="2548252444"/>
      </p:ext>
    </p:extLst>
  </p:cSld>
  <p:clrMapOvr>
    <a:masterClrMapping/>
  </p:clrMapOvr>
</p:sld>
</file>

<file path=ppt/theme/theme1.xml><?xml version="1.0" encoding="utf-8"?>
<a:theme xmlns:a="http://schemas.openxmlformats.org/drawingml/2006/main" name="Toldstyrelsen">
  <a:themeElements>
    <a:clrScheme name="Toldstyrelsen">
      <a:dk1>
        <a:srgbClr val="14143C"/>
      </a:dk1>
      <a:lt1>
        <a:srgbClr val="FFFFFF"/>
      </a:lt1>
      <a:dk2>
        <a:srgbClr val="D1C5C3"/>
      </a:dk2>
      <a:lt2>
        <a:srgbClr val="E8E2E1"/>
      </a:lt2>
      <a:accent1>
        <a:srgbClr val="14143C"/>
      </a:accent1>
      <a:accent2>
        <a:srgbClr val="72728A"/>
      </a:accent2>
      <a:accent3>
        <a:srgbClr val="A1A1B1"/>
      </a:accent3>
      <a:accent4>
        <a:srgbClr val="FFBB16"/>
      </a:accent4>
      <a:accent5>
        <a:srgbClr val="FFD673"/>
      </a:accent5>
      <a:accent6>
        <a:srgbClr val="FFEBB9"/>
      </a:accent6>
      <a:hlink>
        <a:srgbClr val="14143C"/>
      </a:hlink>
      <a:folHlink>
        <a:srgbClr val="14143C"/>
      </a:folHlink>
    </a:clrScheme>
    <a:fontScheme name="Toldstyrelsen">
      <a:majorFont>
        <a:latin typeface="Academy Sans Office Extrabold"/>
        <a:ea typeface=""/>
        <a:cs typeface=""/>
      </a:majorFont>
      <a:minorFont>
        <a:latin typeface="Academy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11000"/>
          </a:lnSpc>
          <a:defRPr sz="15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1000"/>
          </a:lnSpc>
          <a:defRPr sz="1500" dirty="0" err="1"/>
        </a:defPPr>
      </a:lstStyle>
    </a:txDef>
  </a:objectDefaults>
  <a:extraClrSchemeLst/>
  <a:custClrLst>
    <a:custClr name="Blå">
      <a:srgbClr val="14143C"/>
    </a:custClr>
    <a:custClr name="Sand">
      <a:srgbClr val="D1C5C3"/>
    </a:custClr>
    <a:custClr name="Gul">
      <a:srgbClr val="FFBB1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80%">
      <a:srgbClr val="434363"/>
    </a:custClr>
    <a:custClr name="Sand 50%">
      <a:srgbClr val="E8E2E1"/>
    </a:custClr>
    <a:custClr name="Gul 60%">
      <a:srgbClr val="FFD67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60%">
      <a:srgbClr val="72728A"/>
    </a:custClr>
    <a:custClr name="Color has no name">
      <a:srgbClr val="FFFFFF"/>
    </a:custClr>
    <a:custClr name="Gul 30%">
      <a:srgbClr val="FFEB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40%">
      <a:srgbClr val="A1A1B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20%">
      <a:srgbClr val="D0D0D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æsentation1" id="{B5408806-20AB-4E6F-9212-F71E3F2261BB}" vid="{BE0D9A34-9895-475A-BA63-D5FDEFF8F05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9410e8-8a6a-49c6-81e8-d5ade3e7c0f2">
      <Terms xmlns="http://schemas.microsoft.com/office/infopath/2007/PartnerControls"/>
    </lcf76f155ced4ddcb4097134ff3c332f>
    <TaxCatchAll xmlns="2192455f-dd39-46c2-a242-0e30632fa188" xsi:nil="true"/>
    <System xmlns="b99410e8-8a6a-49c6-81e8-d5ade3e7c0f2" xsi:nil="true"/>
    <Status xmlns="b99410e8-8a6a-49c6-81e8-d5ade3e7c0f2">None</Status>
    <SharedWithUsers xmlns="2192455f-dd39-46c2-a242-0e30632fa188">
      <UserInfo>
        <DisplayName/>
        <AccountId xsi:nil="true"/>
        <AccountType/>
      </UserInfo>
    </SharedWithUsers>
    <EUTK xmlns="b99410e8-8a6a-49c6-81e8-d5ade3e7c0f2" xsi:nil="true"/>
    <Produkttype xmlns="b99410e8-8a6a-49c6-81e8-d5ade3e7c0f2" xsi:nil="true"/>
    <Anvendelse xmlns="b99410e8-8a6a-49c6-81e8-d5ade3e7c0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F5F31BAC119E48A47C88360B4E277D" ma:contentTypeVersion="26" ma:contentTypeDescription="Opret et nyt dokument." ma:contentTypeScope="" ma:versionID="74e7c35fe420832e3fa45c0fe33fd748">
  <xsd:schema xmlns:xsd="http://www.w3.org/2001/XMLSchema" xmlns:xs="http://www.w3.org/2001/XMLSchema" xmlns:p="http://schemas.microsoft.com/office/2006/metadata/properties" xmlns:ns2="b99410e8-8a6a-49c6-81e8-d5ade3e7c0f2" xmlns:ns3="2192455f-dd39-46c2-a242-0e30632fa188" targetNamespace="http://schemas.microsoft.com/office/2006/metadata/properties" ma:root="true" ma:fieldsID="cc758ac03797c4118477fb155b5f8c2f" ns2:_="" ns3:_="">
    <xsd:import namespace="b99410e8-8a6a-49c6-81e8-d5ade3e7c0f2"/>
    <xsd:import namespace="2192455f-dd39-46c2-a242-0e30632fa188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System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Produkttype" minOccurs="0"/>
                <xsd:element ref="ns2:Anvendelse" minOccurs="0"/>
                <xsd:element ref="ns2:EUT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410e8-8a6a-49c6-81e8-d5ade3e7c0f2" elementFormDefault="qualified">
    <xsd:import namespace="http://schemas.microsoft.com/office/2006/documentManagement/types"/>
    <xsd:import namespace="http://schemas.microsoft.com/office/infopath/2007/PartnerControls"/>
    <xsd:element name="Status" ma:index="1" nillable="true" ma:displayName="Status" ma:default="None" ma:format="Dropdown" ma:internalName="Status">
      <xsd:simpleType>
        <xsd:union memberTypes="dms:Text">
          <xsd:simpleType>
            <xsd:restriction base="dms:Choice">
              <xsd:enumeration value="Not started"/>
              <xsd:enumeration value="In progress"/>
              <xsd:enumeration value="Intern review"/>
              <xsd:enumeration value="Completed"/>
              <xsd:enumeration value="None"/>
              <xsd:enumeration value="Ekstern review"/>
            </xsd:restriction>
          </xsd:simpleType>
        </xsd:un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77cd6466-0c3f-4dec-b109-a6ea28fc2e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ystem" ma:index="25" nillable="true" ma:displayName="System" ma:format="Dropdown" ma:internalName="System">
      <xsd:simpleType>
        <xsd:restriction base="dms:Choice">
          <xsd:enumeration value="KRIA"/>
          <xsd:enumeration value="DMS Eksport"/>
          <xsd:enumeration value="DMS Forsendelse"/>
          <xsd:enumeration value="DMS Import"/>
          <xsd:enumeration value="DMS overordnet"/>
          <xsd:enumeration value="ICS2"/>
          <xsd:enumeration value="TFE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  <xsd:element name="Produkttype" ma:index="29" nillable="true" ma:displayName="Produkttype" ma:format="Dropdown" ma:internalName="Produkttype">
      <xsd:simpleType>
        <xsd:restriction base="dms:Choice">
          <xsd:enumeration value="Miniguide"/>
          <xsd:enumeration value="Klikvejledning"/>
          <xsd:enumeration value="Minimanus"/>
          <xsd:enumeration value="Informationsvideo"/>
          <xsd:enumeration value="Videodemo"/>
          <xsd:enumeration value="Undervisningsslides"/>
          <xsd:enumeration value="Svarark"/>
          <xsd:enumeration value="Manus"/>
          <xsd:enumeration value="Vejledningsvideo"/>
        </xsd:restriction>
      </xsd:simpleType>
    </xsd:element>
    <xsd:element name="Anvendelse" ma:index="30" nillable="true" ma:displayName="Anvendelse" ma:format="Dropdown" ma:internalName="Anvendelse">
      <xsd:simpleType>
        <xsd:restriction base="dms:Choice">
          <xsd:enumeration value="Modul"/>
          <xsd:enumeration value="Træningscafe"/>
        </xsd:restriction>
      </xsd:simpleType>
    </xsd:element>
    <xsd:element name="EUTK" ma:index="31" nillable="true" ma:displayName="EUTK" ma:description="Skal denne leve videre efter EUTK d.v.s. flyttes til den nye struktur ?" ma:format="Dropdown" ma:internalName="EUTK">
      <xsd:simpleType>
        <xsd:restriction base="dms:Choice">
          <xsd:enumeration value="Ny struktur"/>
          <xsd:enumeration value="EUTK arkiv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2455f-dd39-46c2-a242-0e30632fa1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1ba37686-1f90-409d-b7c5-fb50cc7e7cbd}" ma:internalName="TaxCatchAll" ma:readOnly="false" ma:showField="CatchAllData" ma:web="2192455f-dd39-46c2-a242-0e30632fa1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dhol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EF30A0-6548-4A8F-8C6D-55A29D89C9C9}">
  <ds:schemaRefs>
    <ds:schemaRef ds:uri="http://purl.org/dc/terms/"/>
    <ds:schemaRef ds:uri="http://schemas.openxmlformats.org/package/2006/metadata/core-properties"/>
    <ds:schemaRef ds:uri="http://purl.org/dc/elements/1.1/"/>
    <ds:schemaRef ds:uri="2192455f-dd39-46c2-a242-0e30632fa188"/>
    <ds:schemaRef ds:uri="http://schemas.microsoft.com/office/2006/documentManagement/types"/>
    <ds:schemaRef ds:uri="http://schemas.microsoft.com/office/infopath/2007/PartnerControls"/>
    <ds:schemaRef ds:uri="b99410e8-8a6a-49c6-81e8-d5ade3e7c0f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20A707-A7BA-415A-B10C-A054B2E7B4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36A537-8436-44B4-B83E-DCD30B2AD2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410e8-8a6a-49c6-81e8-d5ade3e7c0f2"/>
    <ds:schemaRef ds:uri="2192455f-dd39-46c2-a242-0e30632fa1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f79d73b-6a7a-4260-851c-2db4f77b37d6}" enabled="1" method="Standard" siteId="{2e93f0ed-ff36-46d4-9ce6-e0d902050cf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1222</Words>
  <Application>Microsoft Office PowerPoint</Application>
  <PresentationFormat>Widescreen</PresentationFormat>
  <Paragraphs>252</Paragraphs>
  <Slides>25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29" baseType="lpstr">
      <vt:lpstr>Academy Sans Office</vt:lpstr>
      <vt:lpstr>Academy Sans Office Extrabold</vt:lpstr>
      <vt:lpstr>Calibri</vt:lpstr>
      <vt:lpstr>Toldstyrelsen</vt:lpstr>
      <vt:lpstr>Delvis ugyldiggørelse</vt:lpstr>
      <vt:lpstr>Godt at vide</vt:lpstr>
      <vt:lpstr>Delvis ugyldiggørelse</vt:lpstr>
      <vt:lpstr>Delvis ugyldiggørelse</vt:lpstr>
      <vt:lpstr>Delvis ugyldiggørelse</vt:lpstr>
      <vt:lpstr>Delvis ugyldiggørelse</vt:lpstr>
      <vt:lpstr>Hoveddel: Gruppe 12</vt:lpstr>
      <vt:lpstr>Hoveddel: Gruppe 12</vt:lpstr>
      <vt:lpstr>Hoveddel: Gruppe 12</vt:lpstr>
      <vt:lpstr>Hoveddel: Gruppe 12</vt:lpstr>
      <vt:lpstr>Hoveddel: Gruppe 12</vt:lpstr>
      <vt:lpstr>Slet varepost uden vareregnskab</vt:lpstr>
      <vt:lpstr>Udfyld varepost</vt:lpstr>
      <vt:lpstr>Udfyld varepost</vt:lpstr>
      <vt:lpstr>Udfyld varepost</vt:lpstr>
      <vt:lpstr>Udfyld varepost</vt:lpstr>
      <vt:lpstr>Udfyld varepost</vt:lpstr>
      <vt:lpstr>Slet varepost med vareregnskab</vt:lpstr>
      <vt:lpstr>Slet varepost med vareregnskab</vt:lpstr>
      <vt:lpstr>Slet varepost med vareregnskab</vt:lpstr>
      <vt:lpstr>Slet varepost med vareregnskab</vt:lpstr>
      <vt:lpstr>Slet varepost med vareregnskab</vt:lpstr>
      <vt:lpstr>Slet varepost med vareregnskab</vt:lpstr>
      <vt:lpstr>Slet varepost med vareregnskab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Delvis ugyldiggørelse</dc:title>
  <dc:creator>Anna Brønden Berg</dc:creator>
  <cp:lastModifiedBy>Trine Fuglholt Thomsen</cp:lastModifiedBy>
  <cp:revision>8</cp:revision>
  <dcterms:created xsi:type="dcterms:W3CDTF">2024-09-12T09:10:55Z</dcterms:created>
  <dcterms:modified xsi:type="dcterms:W3CDTF">2026-05-26T12:33:59Z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0x01010047F5F31BAC119E48A47C88360B4E277D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